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0" r:id="rId2"/>
    <p:sldId id="802" r:id="rId3"/>
    <p:sldId id="904" r:id="rId4"/>
    <p:sldId id="905" r:id="rId5"/>
    <p:sldId id="915" r:id="rId6"/>
    <p:sldId id="909" r:id="rId7"/>
    <p:sldId id="920" r:id="rId8"/>
    <p:sldId id="910" r:id="rId9"/>
    <p:sldId id="903" r:id="rId10"/>
    <p:sldId id="921" r:id="rId11"/>
    <p:sldId id="911" r:id="rId12"/>
    <p:sldId id="912" r:id="rId13"/>
    <p:sldId id="906" r:id="rId14"/>
    <p:sldId id="919" r:id="rId15"/>
    <p:sldId id="907" r:id="rId16"/>
    <p:sldId id="908" r:id="rId17"/>
    <p:sldId id="916" r:id="rId18"/>
    <p:sldId id="913" r:id="rId19"/>
    <p:sldId id="897" r:id="rId20"/>
    <p:sldId id="918" r:id="rId21"/>
  </p:sldIdLst>
  <p:sldSz cx="9144000" cy="6858000" type="screen4x3"/>
  <p:notesSz cx="6735763" cy="9866313"/>
  <p:defaultTextStyle>
    <a:defPPr>
      <a:defRPr lang="fr-FR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6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279"/>
    <a:srgbClr val="2870A8"/>
    <a:srgbClr val="FF73AD"/>
    <a:srgbClr val="406D90"/>
    <a:srgbClr val="336699"/>
    <a:srgbClr val="5B9BD5"/>
    <a:srgbClr val="9DC3E6"/>
    <a:srgbClr val="3B6ABF"/>
    <a:srgbClr val="FF7DA8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5" autoAdjust="0"/>
    <p:restoredTop sz="95157" autoAdjust="0"/>
  </p:normalViewPr>
  <p:slideViewPr>
    <p:cSldViewPr snapToGrid="0">
      <p:cViewPr>
        <p:scale>
          <a:sx n="100" d="100"/>
          <a:sy n="100" d="100"/>
        </p:scale>
        <p:origin x="48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notesViewPr>
    <p:cSldViewPr snapToGrid="0">
      <p:cViewPr varScale="1">
        <p:scale>
          <a:sx n="76" d="100"/>
          <a:sy n="76" d="100"/>
        </p:scale>
        <p:origin x="15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euille_de_calcul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65000">
                    <a:srgbClr val="3B6ABF"/>
                  </a:gs>
                  <a:gs pos="1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350000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2.1635761406752971E-2"/>
                  <c:y val="-0.1646007959808618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924784578146154E-2"/>
                  <c:y val="-0.24026984881683464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B6ABF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936112201919366E-2"/>
                  <c:y val="0.1735221654403330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441999282905"/>
                      <c:h val="0.13235160143768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Souvent </c:v>
                </c:pt>
                <c:pt idx="1">
                  <c:v>Parfois</c:v>
                </c:pt>
                <c:pt idx="2">
                  <c:v>Assez rarement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24</c:v>
                </c:pt>
                <c:pt idx="2">
                  <c:v>26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03864"/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203864">
                  <a:alpha val="50000"/>
                </a:srgbClr>
              </a:soli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00000">
                  <a:alpha val="50196"/>
                </a:srgb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5715698970204081"/>
                  <c:y val="-0.16882341792985128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254275"/>
                        </a:solidFill>
                        <a:latin typeface="+mn-lt"/>
                      </a:defRPr>
                    </a:pPr>
                    <a:fld id="{D06FD3F2-23C5-4E7C-A3F1-2217D94FADF8}" type="CATEGORYNAME">
                      <a:rPr lang="en-US" dirty="0"/>
                      <a:pPr>
                        <a:defRPr sz="1000">
                          <a:solidFill>
                            <a:srgbClr val="254275"/>
                          </a:solidFill>
                          <a:latin typeface="+mn-lt"/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CA8224D8-347A-4967-A2C5-99D67426C4A5}" type="VALUE">
                      <a:rPr lang="en-US" baseline="0" smtClean="0"/>
                      <a:pPr>
                        <a:defRPr sz="1000">
                          <a:solidFill>
                            <a:srgbClr val="254275"/>
                          </a:solidFill>
                          <a:latin typeface="+mn-lt"/>
                        </a:defRPr>
                      </a:pPr>
                      <a:t>[VALEUR]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35098034837859"/>
                      <c:h val="0.167279334754173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85306134778366"/>
                  <c:y val="0.1397661265922111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336699"/>
                        </a:solidFill>
                        <a:latin typeface="+mn-lt"/>
                      </a:defRPr>
                    </a:pPr>
                    <a:fld id="{B53D77AD-BAA3-4571-95E2-DE409AE72972}" type="CATEGORYNAME">
                      <a:rPr lang="en-US"/>
                      <a:pPr>
                        <a:defRPr sz="1000">
                          <a:solidFill>
                            <a:srgbClr val="336699"/>
                          </a:solidFill>
                          <a:latin typeface="+mn-lt"/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5CBAF35B-2A57-4775-B074-619EE957FDD3}" type="VALUE">
                      <a:rPr lang="en-US" baseline="0" smtClean="0"/>
                      <a:pPr>
                        <a:defRPr sz="1000">
                          <a:solidFill>
                            <a:srgbClr val="336699"/>
                          </a:solidFill>
                          <a:latin typeface="+mn-lt"/>
                        </a:defRPr>
                      </a:pPr>
                      <a:t>[VALEUR]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5020921628603662"/>
                  <c:y val="-0.10305957221847248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FF7C8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0087797292665"/>
                      <c:h val="0.2125814184684849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935102237550449E-2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01122255595845"/>
                      <c:h val="0.193480537702694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Très attentif  </c:v>
                </c:pt>
                <c:pt idx="1">
                  <c:v>Assez attentif  </c:v>
                </c:pt>
                <c:pt idx="2">
                  <c:v>Pas vraiment attentif  </c:v>
                </c:pt>
                <c:pt idx="3">
                  <c:v>Pas du tout attentif 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41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5206574384105101E-2"/>
          <c:w val="0.43677409681926799"/>
          <c:h val="0.970051759281376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145772050716467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Feuil1!$B$15:$B$44</c:f>
              <c:numCache>
                <c:formatCode>General</c:formatCode>
                <c:ptCount val="30"/>
                <c:pt idx="0">
                  <c:v>43</c:v>
                </c:pt>
                <c:pt idx="1">
                  <c:v>60</c:v>
                </c:pt>
                <c:pt idx="2">
                  <c:v>0</c:v>
                </c:pt>
                <c:pt idx="4">
                  <c:v>66</c:v>
                </c:pt>
                <c:pt idx="5">
                  <c:v>51</c:v>
                </c:pt>
                <c:pt idx="6">
                  <c:v>27</c:v>
                </c:pt>
                <c:pt idx="7">
                  <c:v>42</c:v>
                </c:pt>
                <c:pt idx="9">
                  <c:v>46</c:v>
                </c:pt>
                <c:pt idx="10" formatCode="0">
                  <c:v>53.5</c:v>
                </c:pt>
                <c:pt idx="12">
                  <c:v>0</c:v>
                </c:pt>
                <c:pt idx="13">
                  <c:v>45</c:v>
                </c:pt>
                <c:pt idx="14">
                  <c:v>47</c:v>
                </c:pt>
                <c:pt idx="15">
                  <c:v>46</c:v>
                </c:pt>
                <c:pt idx="16">
                  <c:v>44</c:v>
                </c:pt>
                <c:pt idx="18">
                  <c:v>48</c:v>
                </c:pt>
                <c:pt idx="19">
                  <c:v>32</c:v>
                </c:pt>
                <c:pt idx="21">
                  <c:v>45</c:v>
                </c:pt>
                <c:pt idx="22">
                  <c:v>34</c:v>
                </c:pt>
                <c:pt idx="23">
                  <c:v>49</c:v>
                </c:pt>
                <c:pt idx="24">
                  <c:v>65</c:v>
                </c:pt>
                <c:pt idx="25">
                  <c:v>41</c:v>
                </c:pt>
                <c:pt idx="27">
                  <c:v>71</c:v>
                </c:pt>
                <c:pt idx="28">
                  <c:v>29</c:v>
                </c:pt>
                <c:pt idx="29">
                  <c:v>25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50000"/>
                <a:alpha val="49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Feuil1!$C$15:$C$44</c:f>
              <c:numCache>
                <c:formatCode>General</c:formatCode>
                <c:ptCount val="30"/>
                <c:pt idx="0">
                  <c:v>42</c:v>
                </c:pt>
                <c:pt idx="1">
                  <c:v>33</c:v>
                </c:pt>
                <c:pt idx="2">
                  <c:v>0</c:v>
                </c:pt>
                <c:pt idx="4">
                  <c:v>28</c:v>
                </c:pt>
                <c:pt idx="5">
                  <c:v>37</c:v>
                </c:pt>
                <c:pt idx="6">
                  <c:v>48</c:v>
                </c:pt>
                <c:pt idx="7">
                  <c:v>44</c:v>
                </c:pt>
                <c:pt idx="9">
                  <c:v>42</c:v>
                </c:pt>
                <c:pt idx="10" formatCode="0">
                  <c:v>45</c:v>
                </c:pt>
                <c:pt idx="12">
                  <c:v>0</c:v>
                </c:pt>
                <c:pt idx="13">
                  <c:v>35</c:v>
                </c:pt>
                <c:pt idx="14">
                  <c:v>42</c:v>
                </c:pt>
                <c:pt idx="15">
                  <c:v>41</c:v>
                </c:pt>
                <c:pt idx="16">
                  <c:v>44</c:v>
                </c:pt>
                <c:pt idx="18">
                  <c:v>42</c:v>
                </c:pt>
                <c:pt idx="19">
                  <c:v>29</c:v>
                </c:pt>
                <c:pt idx="21">
                  <c:v>29</c:v>
                </c:pt>
                <c:pt idx="22">
                  <c:v>52</c:v>
                </c:pt>
                <c:pt idx="23">
                  <c:v>40</c:v>
                </c:pt>
                <c:pt idx="24">
                  <c:v>29</c:v>
                </c:pt>
                <c:pt idx="25">
                  <c:v>46</c:v>
                </c:pt>
                <c:pt idx="27">
                  <c:v>26</c:v>
                </c:pt>
                <c:pt idx="28">
                  <c:v>55</c:v>
                </c:pt>
                <c:pt idx="29">
                  <c:v>45</c:v>
                </c:pt>
              </c:numCache>
            </c:numRef>
          </c:val>
        </c:ser>
        <c:ser>
          <c:idx val="3"/>
          <c:order val="2"/>
          <c:spPr>
            <a:solidFill>
              <a:schemeClr val="bg1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Feuil1!$E$15:$E$44</c:f>
              <c:numCache>
                <c:formatCode>General</c:formatCode>
                <c:ptCount val="30"/>
                <c:pt idx="0">
                  <c:v>85</c:v>
                </c:pt>
                <c:pt idx="1">
                  <c:v>93</c:v>
                </c:pt>
                <c:pt idx="2">
                  <c:v>0</c:v>
                </c:pt>
                <c:pt idx="4">
                  <c:v>94</c:v>
                </c:pt>
                <c:pt idx="5">
                  <c:v>88</c:v>
                </c:pt>
                <c:pt idx="6">
                  <c:v>75</c:v>
                </c:pt>
                <c:pt idx="7">
                  <c:v>86</c:v>
                </c:pt>
                <c:pt idx="9">
                  <c:v>88</c:v>
                </c:pt>
                <c:pt idx="10" formatCode="0">
                  <c:v>98.5</c:v>
                </c:pt>
                <c:pt idx="12">
                  <c:v>0</c:v>
                </c:pt>
                <c:pt idx="13">
                  <c:v>80</c:v>
                </c:pt>
                <c:pt idx="14">
                  <c:v>89</c:v>
                </c:pt>
                <c:pt idx="15">
                  <c:v>87</c:v>
                </c:pt>
                <c:pt idx="16">
                  <c:v>88</c:v>
                </c:pt>
                <c:pt idx="18">
                  <c:v>90</c:v>
                </c:pt>
                <c:pt idx="19">
                  <c:v>61</c:v>
                </c:pt>
                <c:pt idx="21">
                  <c:v>74</c:v>
                </c:pt>
                <c:pt idx="22">
                  <c:v>86</c:v>
                </c:pt>
                <c:pt idx="23">
                  <c:v>89</c:v>
                </c:pt>
                <c:pt idx="24">
                  <c:v>94</c:v>
                </c:pt>
                <c:pt idx="25">
                  <c:v>87</c:v>
                </c:pt>
                <c:pt idx="27">
                  <c:v>97</c:v>
                </c:pt>
                <c:pt idx="28">
                  <c:v>84</c:v>
                </c:pt>
                <c:pt idx="29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89138112"/>
        <c:axId val="289137720"/>
      </c:barChart>
      <c:valAx>
        <c:axId val="289137720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9138112"/>
        <c:crosses val="autoZero"/>
        <c:crossBetween val="between"/>
      </c:valAx>
      <c:catAx>
        <c:axId val="289138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28913772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1443934888582195E-2"/>
          <c:w val="0.43677409681926799"/>
          <c:h val="0.9626878798917302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145772050715435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Feuil1!$B$23:$B$45</c:f>
              <c:numCache>
                <c:formatCode>General</c:formatCode>
                <c:ptCount val="23"/>
                <c:pt idx="0">
                  <c:v>57</c:v>
                </c:pt>
                <c:pt idx="1">
                  <c:v>38</c:v>
                </c:pt>
                <c:pt idx="2">
                  <c:v>37</c:v>
                </c:pt>
                <c:pt idx="3">
                  <c:v>48</c:v>
                </c:pt>
                <c:pt idx="4">
                  <c:v>42</c:v>
                </c:pt>
                <c:pt idx="5">
                  <c:v>51</c:v>
                </c:pt>
                <c:pt idx="7">
                  <c:v>38</c:v>
                </c:pt>
                <c:pt idx="8">
                  <c:v>46</c:v>
                </c:pt>
                <c:pt idx="9">
                  <c:v>50</c:v>
                </c:pt>
                <c:pt idx="10">
                  <c:v>45</c:v>
                </c:pt>
                <c:pt idx="12">
                  <c:v>43</c:v>
                </c:pt>
                <c:pt idx="13">
                  <c:v>46</c:v>
                </c:pt>
                <c:pt idx="14">
                  <c:v>54</c:v>
                </c:pt>
                <c:pt idx="15">
                  <c:v>33</c:v>
                </c:pt>
                <c:pt idx="17">
                  <c:v>55</c:v>
                </c:pt>
                <c:pt idx="18">
                  <c:v>44</c:v>
                </c:pt>
                <c:pt idx="19">
                  <c:v>46</c:v>
                </c:pt>
                <c:pt idx="21">
                  <c:v>51</c:v>
                </c:pt>
                <c:pt idx="22">
                  <c:v>45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50000"/>
                <a:alpha val="49000"/>
              </a:schemeClr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Feuil1!$C$23:$C$45</c:f>
              <c:numCache>
                <c:formatCode>General</c:formatCode>
                <c:ptCount val="23"/>
                <c:pt idx="0">
                  <c:v>34</c:v>
                </c:pt>
                <c:pt idx="1">
                  <c:v>45</c:v>
                </c:pt>
                <c:pt idx="2">
                  <c:v>53</c:v>
                </c:pt>
                <c:pt idx="3">
                  <c:v>33</c:v>
                </c:pt>
                <c:pt idx="4">
                  <c:v>52</c:v>
                </c:pt>
                <c:pt idx="5">
                  <c:v>21</c:v>
                </c:pt>
                <c:pt idx="7">
                  <c:v>45</c:v>
                </c:pt>
                <c:pt idx="8">
                  <c:v>38</c:v>
                </c:pt>
                <c:pt idx="9">
                  <c:v>31</c:v>
                </c:pt>
                <c:pt idx="10">
                  <c:v>41</c:v>
                </c:pt>
                <c:pt idx="12">
                  <c:v>49</c:v>
                </c:pt>
                <c:pt idx="13">
                  <c:v>48</c:v>
                </c:pt>
                <c:pt idx="14">
                  <c:v>32</c:v>
                </c:pt>
                <c:pt idx="15">
                  <c:v>48</c:v>
                </c:pt>
                <c:pt idx="17">
                  <c:v>24</c:v>
                </c:pt>
                <c:pt idx="18">
                  <c:v>45</c:v>
                </c:pt>
                <c:pt idx="19">
                  <c:v>38</c:v>
                </c:pt>
                <c:pt idx="21">
                  <c:v>28</c:v>
                </c:pt>
                <c:pt idx="22">
                  <c:v>43</c:v>
                </c:pt>
              </c:numCache>
            </c:numRef>
          </c:val>
        </c:ser>
        <c:ser>
          <c:idx val="3"/>
          <c:order val="2"/>
          <c:spPr>
            <a:solidFill>
              <a:schemeClr val="bg1"/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Feuil1!$E$23:$E$45</c:f>
              <c:numCache>
                <c:formatCode>General</c:formatCode>
                <c:ptCount val="23"/>
                <c:pt idx="0">
                  <c:v>91</c:v>
                </c:pt>
                <c:pt idx="1">
                  <c:v>83</c:v>
                </c:pt>
                <c:pt idx="2">
                  <c:v>90</c:v>
                </c:pt>
                <c:pt idx="3">
                  <c:v>81</c:v>
                </c:pt>
                <c:pt idx="4">
                  <c:v>94</c:v>
                </c:pt>
                <c:pt idx="5">
                  <c:v>72</c:v>
                </c:pt>
                <c:pt idx="7">
                  <c:v>83</c:v>
                </c:pt>
                <c:pt idx="8">
                  <c:v>84</c:v>
                </c:pt>
                <c:pt idx="9">
                  <c:v>81</c:v>
                </c:pt>
                <c:pt idx="10">
                  <c:v>86</c:v>
                </c:pt>
                <c:pt idx="12">
                  <c:v>92</c:v>
                </c:pt>
                <c:pt idx="13">
                  <c:v>94</c:v>
                </c:pt>
                <c:pt idx="14">
                  <c:v>86</c:v>
                </c:pt>
                <c:pt idx="15">
                  <c:v>81</c:v>
                </c:pt>
                <c:pt idx="17">
                  <c:v>79</c:v>
                </c:pt>
                <c:pt idx="18">
                  <c:v>89</c:v>
                </c:pt>
                <c:pt idx="19">
                  <c:v>84</c:v>
                </c:pt>
                <c:pt idx="21">
                  <c:v>79</c:v>
                </c:pt>
                <c:pt idx="22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86769072"/>
        <c:axId val="289138896"/>
      </c:barChart>
      <c:valAx>
        <c:axId val="289138896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6769072"/>
        <c:crosses val="autoZero"/>
        <c:crossBetween val="between"/>
      </c:valAx>
      <c:catAx>
        <c:axId val="286769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28913889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03864"/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203864">
                  <a:alpha val="50000"/>
                </a:srgbClr>
              </a:soli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00000">
                  <a:alpha val="50196"/>
                </a:srgb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5066117205773993"/>
                  <c:y val="-0.27438896665458617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35098034837859"/>
                      <c:h val="0.167279334754173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019085568541645"/>
                  <c:y val="0.2411090533679566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36699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62678598868157"/>
                  <c:y val="-0.16851004618284951"/>
                </c:manualLayout>
              </c:layout>
              <c:spPr/>
              <c:txPr>
                <a:bodyPr anchorCtr="0"/>
                <a:lstStyle/>
                <a:p>
                  <a:pPr algn="r">
                    <a:defRPr sz="1000">
                      <a:solidFill>
                        <a:srgbClr val="FF7C8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17865862547657"/>
                      <c:h val="0.1914683087235379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8.3235543653706986E-2"/>
                  <c:y val="-0.1761859084123274"/>
                </c:manualLayout>
              </c:layout>
              <c:spPr/>
              <c:txPr>
                <a:bodyPr anchorCtr="0"/>
                <a:lstStyle/>
                <a:p>
                  <a:pPr algn="l"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33170697111813"/>
                      <c:h val="0.168144806008757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Très attentif  </c:v>
                </c:pt>
                <c:pt idx="1">
                  <c:v>Assez attentif  </c:v>
                </c:pt>
                <c:pt idx="2">
                  <c:v>Pas vraiment attentif  </c:v>
                </c:pt>
                <c:pt idx="3">
                  <c:v>Pas du tout attentif 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38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03864"/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203864">
                  <a:alpha val="50000"/>
                </a:srgbClr>
              </a:soli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00000">
                  <a:alpha val="50196"/>
                </a:srgb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7151056653879038"/>
                  <c:y val="-0.22794012521570284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35098034837859"/>
                      <c:h val="0.167279334754173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7681218996786293E-2"/>
                  <c:y val="0.26644478506189284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36699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707870761334521"/>
                  <c:y val="-0.1368403815654290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FF7C8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17865862547657"/>
                      <c:h val="0.2210266623664637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347930755056679E-2"/>
                  <c:y val="-0.1701163049730516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33170697111813"/>
                      <c:h val="0.168144806008757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Très attentif  </c:v>
                </c:pt>
                <c:pt idx="1">
                  <c:v>Assez attentif  </c:v>
                </c:pt>
                <c:pt idx="2">
                  <c:v>Pas vraiment attentif  </c:v>
                </c:pt>
                <c:pt idx="3">
                  <c:v>Pas du tout attentif 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37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6111141970047"/>
          <c:y val="2.8011473429951691E-2"/>
          <c:w val="0.86513554202444398"/>
          <c:h val="0.943977053140096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4327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170496"/>
        <c:axId val="292170888"/>
      </c:barChart>
      <c:catAx>
        <c:axId val="29217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2170888"/>
        <c:crossesAt val="1"/>
        <c:auto val="1"/>
        <c:lblAlgn val="ctr"/>
        <c:lblOffset val="100"/>
        <c:noMultiLvlLbl val="0"/>
      </c:catAx>
      <c:valAx>
        <c:axId val="292170888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217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8857463623265E-2"/>
          <c:y val="8.2430300048673522E-2"/>
          <c:w val="0.94673539338742985"/>
          <c:h val="0.6937245183677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B432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600" b="1" i="0" u="none" strike="noStrike" kern="1200" baseline="0">
                    <a:solidFill>
                      <a:srgbClr val="B43279"/>
                    </a:solidFill>
                    <a:latin typeface="Calibri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CSF 1992</c:v>
                </c:pt>
                <c:pt idx="1">
                  <c:v>Ifop-OS 2019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77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476496"/>
        <c:axId val="292476888"/>
      </c:barChart>
      <c:catAx>
        <c:axId val="29247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2476888"/>
        <c:crosses val="autoZero"/>
        <c:auto val="1"/>
        <c:lblAlgn val="ctr"/>
        <c:lblOffset val="0"/>
        <c:noMultiLvlLbl val="0"/>
      </c:catAx>
      <c:valAx>
        <c:axId val="292476888"/>
        <c:scaling>
          <c:orientation val="minMax"/>
          <c:max val="10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29247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5427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478064"/>
        <c:axId val="519510120"/>
      </c:barChart>
      <c:catAx>
        <c:axId val="29247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9510120"/>
        <c:crossesAt val="0"/>
        <c:auto val="1"/>
        <c:lblAlgn val="ctr"/>
        <c:lblOffset val="100"/>
        <c:noMultiLvlLbl val="0"/>
      </c:catAx>
      <c:valAx>
        <c:axId val="519510120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2478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1443934888582195E-2"/>
          <c:w val="0.43677409681926799"/>
          <c:h val="0.96268787989173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43279"/>
            </a:solidFill>
            <a:ln w="9525"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145772050715435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B4327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Feuil1!$B$23:$B$45</c:f>
              <c:numCache>
                <c:formatCode>General</c:formatCode>
                <c:ptCount val="23"/>
                <c:pt idx="0">
                  <c:v>69</c:v>
                </c:pt>
                <c:pt idx="1">
                  <c:v>74</c:v>
                </c:pt>
                <c:pt idx="2">
                  <c:v>76</c:v>
                </c:pt>
                <c:pt idx="3">
                  <c:v>75</c:v>
                </c:pt>
                <c:pt idx="4">
                  <c:v>78</c:v>
                </c:pt>
                <c:pt idx="5">
                  <c:v>75</c:v>
                </c:pt>
                <c:pt idx="7">
                  <c:v>74</c:v>
                </c:pt>
                <c:pt idx="8">
                  <c:v>61</c:v>
                </c:pt>
                <c:pt idx="9">
                  <c:v>73</c:v>
                </c:pt>
                <c:pt idx="10">
                  <c:v>81</c:v>
                </c:pt>
                <c:pt idx="12">
                  <c:v>62</c:v>
                </c:pt>
                <c:pt idx="13">
                  <c:v>77</c:v>
                </c:pt>
                <c:pt idx="14">
                  <c:v>74</c:v>
                </c:pt>
                <c:pt idx="15">
                  <c:v>72</c:v>
                </c:pt>
                <c:pt idx="17">
                  <c:v>77</c:v>
                </c:pt>
                <c:pt idx="18">
                  <c:v>76</c:v>
                </c:pt>
                <c:pt idx="19">
                  <c:v>66</c:v>
                </c:pt>
                <c:pt idx="21">
                  <c:v>75</c:v>
                </c:pt>
                <c:pt idx="22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19512472"/>
        <c:axId val="519512080"/>
      </c:barChart>
      <c:valAx>
        <c:axId val="519512080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19512472"/>
        <c:crosses val="autoZero"/>
        <c:crossBetween val="between"/>
      </c:valAx>
      <c:catAx>
        <c:axId val="519512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51951208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5206574384105101E-2"/>
          <c:w val="0.43677409681926799"/>
          <c:h val="0.970051759281376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43279"/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B4327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Feuil1!$B$15:$B$44</c:f>
              <c:numCache>
                <c:formatCode>General</c:formatCode>
                <c:ptCount val="30"/>
                <c:pt idx="0">
                  <c:v>76</c:v>
                </c:pt>
                <c:pt idx="1">
                  <c:v>75</c:v>
                </c:pt>
                <c:pt idx="2">
                  <c:v>67</c:v>
                </c:pt>
                <c:pt idx="4">
                  <c:v>83</c:v>
                </c:pt>
                <c:pt idx="5">
                  <c:v>63</c:v>
                </c:pt>
                <c:pt idx="6">
                  <c:v>66</c:v>
                </c:pt>
                <c:pt idx="7">
                  <c:v>80</c:v>
                </c:pt>
                <c:pt idx="9">
                  <c:v>74</c:v>
                </c:pt>
                <c:pt idx="10" formatCode="0">
                  <c:v>70</c:v>
                </c:pt>
                <c:pt idx="12">
                  <c:v>0</c:v>
                </c:pt>
                <c:pt idx="13">
                  <c:v>86</c:v>
                </c:pt>
                <c:pt idx="14">
                  <c:v>72</c:v>
                </c:pt>
                <c:pt idx="15">
                  <c:v>72</c:v>
                </c:pt>
                <c:pt idx="16">
                  <c:v>65</c:v>
                </c:pt>
                <c:pt idx="18">
                  <c:v>73</c:v>
                </c:pt>
                <c:pt idx="19">
                  <c:v>0</c:v>
                </c:pt>
                <c:pt idx="21">
                  <c:v>81</c:v>
                </c:pt>
                <c:pt idx="22">
                  <c:v>67</c:v>
                </c:pt>
                <c:pt idx="23">
                  <c:v>77</c:v>
                </c:pt>
                <c:pt idx="24">
                  <c:v>83</c:v>
                </c:pt>
                <c:pt idx="25">
                  <c:v>64</c:v>
                </c:pt>
                <c:pt idx="27">
                  <c:v>89</c:v>
                </c:pt>
                <c:pt idx="28">
                  <c:v>69</c:v>
                </c:pt>
                <c:pt idx="29">
                  <c:v>52</c:v>
                </c:pt>
              </c:numCache>
            </c:numRef>
          </c:val>
        </c:ser>
        <c:ser>
          <c:idx val="3"/>
          <c:order val="1"/>
          <c:spPr>
            <a:solidFill>
              <a:srgbClr val="2870A8"/>
            </a:solidFill>
          </c:spPr>
          <c:invertIfNegative val="0"/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Feuil1!$E$15:$E$44</c:f>
              <c:numCache>
                <c:formatCode>General</c:formatCode>
                <c:ptCount val="3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79613736"/>
        <c:axId val="579614520"/>
      </c:barChart>
      <c:valAx>
        <c:axId val="579614520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79613736"/>
        <c:crosses val="autoZero"/>
        <c:crossBetween val="between"/>
      </c:valAx>
      <c:catAx>
        <c:axId val="579613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57961452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7800%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65000">
                    <a:srgbClr val="3B6ABF"/>
                  </a:gs>
                  <a:gs pos="1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890000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0086346043474427"/>
                  <c:y val="-0.1646007959808618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926812386970017"/>
                  <c:y val="-0.1347043000920997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B6ABF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086717720868965E-2"/>
                  <c:y val="0.2492484065420716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441999282905"/>
                      <c:h val="0.13235160143768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Souvent </c:v>
                </c:pt>
                <c:pt idx="1">
                  <c:v>Parfois</c:v>
                </c:pt>
                <c:pt idx="2">
                  <c:v>Assez rarement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34</c:v>
                </c:pt>
                <c:pt idx="2">
                  <c:v>26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6111141970047"/>
          <c:y val="2.8011473429951691E-2"/>
          <c:w val="0.86513554202444398"/>
          <c:h val="0.943977053140096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4327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0089544"/>
        <c:axId val="520090328"/>
      </c:barChart>
      <c:catAx>
        <c:axId val="520089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0090328"/>
        <c:crossesAt val="1"/>
        <c:auto val="1"/>
        <c:lblAlgn val="ctr"/>
        <c:lblOffset val="100"/>
        <c:noMultiLvlLbl val="0"/>
      </c:catAx>
      <c:valAx>
        <c:axId val="520090328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008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5427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0091112"/>
        <c:axId val="520091504"/>
      </c:barChart>
      <c:catAx>
        <c:axId val="520091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0091504"/>
        <c:crossesAt val="0"/>
        <c:auto val="1"/>
        <c:lblAlgn val="ctr"/>
        <c:lblOffset val="100"/>
        <c:noMultiLvlLbl val="0"/>
      </c:catAx>
      <c:valAx>
        <c:axId val="520091504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0091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27918845116993"/>
          <c:y val="1.1623288969793604E-2"/>
          <c:w val="0.48544162309766015"/>
          <c:h val="0.974052962962962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70A8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2870A8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Feuil1!$A$5:$A$7</c:f>
              <c:strCache>
                <c:ptCount val="3"/>
                <c:pt idx="0">
                  <c:v>Le partenaire que vous avez connu dans votre vie le plus attentif à votre plaisir  </c:v>
                </c:pt>
                <c:pt idx="1">
                  <c:v>Le partenaire avec qui vous avez fait le plus de ’choses folles’ au lit  </c:v>
                </c:pt>
                <c:pt idx="2">
                  <c:v>Le ’meilleur coup’ de toutes les personnes avec lesquelles vous avez fait l’amour dans votre vie  </c:v>
                </c:pt>
              </c:strCache>
            </c:strRef>
          </c:cat>
          <c:val>
            <c:numRef>
              <c:f>Feuil1!$B$5:$B$7</c:f>
              <c:numCache>
                <c:formatCode>General</c:formatCode>
                <c:ptCount val="3"/>
                <c:pt idx="0">
                  <c:v>77</c:v>
                </c:pt>
                <c:pt idx="1">
                  <c:v>64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spPr>
            <a:solidFill>
              <a:srgbClr val="FF7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rgbClr val="FF73A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Feuil1!$A$5:$A$7</c:f>
              <c:strCache>
                <c:ptCount val="3"/>
                <c:pt idx="0">
                  <c:v>Le partenaire que vous avez connu dans votre vie le plus attentif à votre plaisir  </c:v>
                </c:pt>
                <c:pt idx="1">
                  <c:v>Le partenaire avec qui vous avez fait le plus de ’choses folles’ au lit  </c:v>
                </c:pt>
                <c:pt idx="2">
                  <c:v>Le ’meilleur coup’ de toutes les personnes avec lesquelles vous avez fait l’amour dans votre vie  </c:v>
                </c:pt>
              </c:strCache>
            </c:strRef>
          </c:cat>
          <c:val>
            <c:numRef>
              <c:f>Feuil1!$C$5:$C$7</c:f>
              <c:numCache>
                <c:formatCode>General</c:formatCode>
                <c:ptCount val="3"/>
                <c:pt idx="0">
                  <c:v>82</c:v>
                </c:pt>
                <c:pt idx="1">
                  <c:v>68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291518752"/>
        <c:axId val="291518360"/>
      </c:barChart>
      <c:valAx>
        <c:axId val="2915183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1518752"/>
        <c:crosses val="autoZero"/>
        <c:crossBetween val="between"/>
      </c:valAx>
      <c:catAx>
        <c:axId val="291518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fr-FR"/>
          </a:p>
        </c:txPr>
        <c:crossAx val="291518360"/>
        <c:crosses val="autoZero"/>
        <c:auto val="1"/>
        <c:lblAlgn val="ctr"/>
        <c:lblOffset val="10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0.21456885949752311"/>
          <c:w val="0.98206760412120442"/>
          <c:h val="0.579504168535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3AD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FF73AD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18 à 24 ans </c:v>
                </c:pt>
                <c:pt idx="1">
                  <c:v>25 à 34 ans</c:v>
                </c:pt>
                <c:pt idx="2">
                  <c:v>30 à 49 ans</c:v>
                </c:pt>
                <c:pt idx="3">
                  <c:v>50 à 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89</c:v>
                </c:pt>
                <c:pt idx="1">
                  <c:v>70</c:v>
                </c:pt>
                <c:pt idx="2">
                  <c:v>87</c:v>
                </c:pt>
                <c:pt idx="3">
                  <c:v>83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19651584"/>
        <c:axId val="291520712"/>
      </c:barChart>
      <c:valAx>
        <c:axId val="291520712"/>
        <c:scaling>
          <c:orientation val="minMax"/>
          <c:max val="10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519651584"/>
        <c:crosses val="autoZero"/>
        <c:crossBetween val="between"/>
      </c:valAx>
      <c:catAx>
        <c:axId val="51965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29152071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0.21456885949752311"/>
          <c:w val="0.98206760412120442"/>
          <c:h val="0.579504168535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3AD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FF73AD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18 à 24 ans </c:v>
                </c:pt>
                <c:pt idx="1">
                  <c:v>25 à 34 ans</c:v>
                </c:pt>
                <c:pt idx="2">
                  <c:v>30 à 49 ans</c:v>
                </c:pt>
                <c:pt idx="3">
                  <c:v>50 à 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76</c:v>
                </c:pt>
                <c:pt idx="1">
                  <c:v>42</c:v>
                </c:pt>
                <c:pt idx="2">
                  <c:v>76</c:v>
                </c:pt>
                <c:pt idx="3">
                  <c:v>76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19653936"/>
        <c:axId val="519653544"/>
      </c:barChart>
      <c:valAx>
        <c:axId val="519653544"/>
        <c:scaling>
          <c:orientation val="minMax"/>
          <c:max val="10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519653936"/>
        <c:crosses val="autoZero"/>
        <c:crossBetween val="between"/>
      </c:valAx>
      <c:catAx>
        <c:axId val="51965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51965354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0.21456885949752311"/>
          <c:w val="0.98206760412120442"/>
          <c:h val="0.579504168535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3AD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rgbClr val="FF73AD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18 à 24 ans </c:v>
                </c:pt>
                <c:pt idx="1">
                  <c:v>25 à 34 ans</c:v>
                </c:pt>
                <c:pt idx="2">
                  <c:v>30 à 49 ans</c:v>
                </c:pt>
                <c:pt idx="3">
                  <c:v>50 à 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79</c:v>
                </c:pt>
                <c:pt idx="1">
                  <c:v>68</c:v>
                </c:pt>
                <c:pt idx="2">
                  <c:v>72</c:v>
                </c:pt>
                <c:pt idx="3">
                  <c:v>70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21060672"/>
        <c:axId val="521060280"/>
      </c:barChart>
      <c:valAx>
        <c:axId val="521060280"/>
        <c:scaling>
          <c:orientation val="minMax"/>
          <c:max val="10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521060672"/>
        <c:crosses val="autoZero"/>
        <c:crossBetween val="between"/>
      </c:valAx>
      <c:catAx>
        <c:axId val="52106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52106028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9401188633683"/>
          <c:y val="0.29110710333176926"/>
          <c:w val="0.49684126589462652"/>
          <c:h val="0.503125549000291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100000">
                    <a:schemeClr val="accent6">
                      <a:lumMod val="40000"/>
                      <a:lumOff val="60000"/>
                    </a:schemeClr>
                  </a:gs>
                  <a:gs pos="85000">
                    <a:schemeClr val="accent6">
                      <a:lumMod val="20000"/>
                      <a:lumOff val="80000"/>
                    </a:schemeClr>
                  </a:gs>
                  <a:gs pos="1770">
                    <a:schemeClr val="accent2">
                      <a:lumMod val="40000"/>
                      <a:lumOff val="60000"/>
                    </a:schemeClr>
                  </a:gs>
                  <a:gs pos="58000">
                    <a:schemeClr val="accent2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5798428575228027"/>
                  <c:y val="-0.15204877334031111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accent6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633028078097447E-2"/>
                  <c:y val="0.20533000060042553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3043601535166"/>
                  <c:y val="1.0344740679133166E-2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88632436860083"/>
                      <c:h val="0.1323516003566972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Oui, et vous avez toujours dit la vérité  </c:v>
                </c:pt>
                <c:pt idx="1">
                  <c:v>Oui, et il vous arriver de dire parfois la vérité, parfois de mentir  </c:v>
                </c:pt>
                <c:pt idx="2">
                  <c:v>Oui, et vous avez toujours menti 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</c:v>
                </c:pt>
                <c:pt idx="1">
                  <c:v>17</c:v>
                </c:pt>
                <c:pt idx="2">
                  <c:v>2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9401188633683"/>
          <c:y val="0.29110710333176926"/>
          <c:w val="0.49684126589462652"/>
          <c:h val="0.503125549000291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100000">
                    <a:schemeClr val="accent6">
                      <a:lumMod val="40000"/>
                      <a:lumOff val="60000"/>
                    </a:schemeClr>
                  </a:gs>
                  <a:gs pos="78000">
                    <a:schemeClr val="accent6">
                      <a:lumMod val="20000"/>
                      <a:lumOff val="80000"/>
                    </a:schemeClr>
                  </a:gs>
                  <a:gs pos="1770">
                    <a:schemeClr val="accent2">
                      <a:lumMod val="40000"/>
                      <a:lumOff val="60000"/>
                    </a:schemeClr>
                  </a:gs>
                  <a:gs pos="54000">
                    <a:schemeClr val="accent2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73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2389713929052364"/>
                  <c:y val="-0.12066850352435023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accent6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028354064190736E-2"/>
                  <c:y val="0.16453564983967647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754944405254935"/>
                  <c:y val="7.3105280311054954E-2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88632436860083"/>
                      <c:h val="0.1323516003566972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Oui, et vous avez toujours dit la vérité  </c:v>
                </c:pt>
                <c:pt idx="1">
                  <c:v>Oui, et il vous arriver de dire parfois la vérité, parfois de mentir  </c:v>
                </c:pt>
                <c:pt idx="2">
                  <c:v>Oui, et vous avez toujours menti 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34</c:v>
                </c:pt>
                <c:pt idx="2">
                  <c:v>4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5206574384105101E-2"/>
          <c:w val="0.43677409681926799"/>
          <c:h val="0.970051759281376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145772050716467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Feuil1!$B$15:$B$44</c:f>
              <c:numCache>
                <c:formatCode>General</c:formatCode>
                <c:ptCount val="30"/>
                <c:pt idx="0">
                  <c:v>2</c:v>
                </c:pt>
                <c:pt idx="1">
                  <c:v>9</c:v>
                </c:pt>
                <c:pt idx="2">
                  <c:v>4</c:v>
                </c:pt>
                <c:pt idx="4">
                  <c:v>8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9">
                  <c:v>4</c:v>
                </c:pt>
                <c:pt idx="10" formatCode="0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6</c:v>
                </c:pt>
                <c:pt idx="15">
                  <c:v>3</c:v>
                </c:pt>
                <c:pt idx="16">
                  <c:v>2</c:v>
                </c:pt>
                <c:pt idx="18">
                  <c:v>3</c:v>
                </c:pt>
                <c:pt idx="19">
                  <c:v>6</c:v>
                </c:pt>
                <c:pt idx="21">
                  <c:v>4</c:v>
                </c:pt>
                <c:pt idx="22">
                  <c:v>0</c:v>
                </c:pt>
                <c:pt idx="23">
                  <c:v>4</c:v>
                </c:pt>
                <c:pt idx="24">
                  <c:v>8</c:v>
                </c:pt>
                <c:pt idx="25">
                  <c:v>2</c:v>
                </c:pt>
                <c:pt idx="27">
                  <c:v>5</c:v>
                </c:pt>
                <c:pt idx="28">
                  <c:v>2</c:v>
                </c:pt>
                <c:pt idx="29">
                  <c:v>4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Feuil1!$C$15:$C$44</c:f>
              <c:numCache>
                <c:formatCode>General</c:formatCode>
                <c:ptCount val="30"/>
                <c:pt idx="0">
                  <c:v>35</c:v>
                </c:pt>
                <c:pt idx="1">
                  <c:v>41</c:v>
                </c:pt>
                <c:pt idx="2">
                  <c:v>31</c:v>
                </c:pt>
                <c:pt idx="4">
                  <c:v>45</c:v>
                </c:pt>
                <c:pt idx="5">
                  <c:v>49</c:v>
                </c:pt>
                <c:pt idx="6">
                  <c:v>34</c:v>
                </c:pt>
                <c:pt idx="7">
                  <c:v>28</c:v>
                </c:pt>
                <c:pt idx="9">
                  <c:v>34</c:v>
                </c:pt>
                <c:pt idx="10" formatCode="0">
                  <c:v>70.5</c:v>
                </c:pt>
                <c:pt idx="12">
                  <c:v>0</c:v>
                </c:pt>
                <c:pt idx="13">
                  <c:v>18</c:v>
                </c:pt>
                <c:pt idx="14">
                  <c:v>32</c:v>
                </c:pt>
                <c:pt idx="15">
                  <c:v>43</c:v>
                </c:pt>
                <c:pt idx="16">
                  <c:v>54</c:v>
                </c:pt>
                <c:pt idx="18">
                  <c:v>37</c:v>
                </c:pt>
                <c:pt idx="19">
                  <c:v>24</c:v>
                </c:pt>
                <c:pt idx="21">
                  <c:v>24</c:v>
                </c:pt>
                <c:pt idx="22">
                  <c:v>32</c:v>
                </c:pt>
                <c:pt idx="23">
                  <c:v>34</c:v>
                </c:pt>
                <c:pt idx="24">
                  <c:v>44</c:v>
                </c:pt>
                <c:pt idx="25">
                  <c:v>55</c:v>
                </c:pt>
                <c:pt idx="27">
                  <c:v>23</c:v>
                </c:pt>
                <c:pt idx="28">
                  <c:v>39</c:v>
                </c:pt>
                <c:pt idx="29">
                  <c:v>45</c:v>
                </c:pt>
              </c:numCache>
            </c:numRef>
          </c:val>
        </c:ser>
        <c:ser>
          <c:idx val="3"/>
          <c:order val="2"/>
          <c:spPr>
            <a:solidFill>
              <a:schemeClr val="bg1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Feuil1!$E$15:$E$44</c:f>
              <c:numCache>
                <c:formatCode>General</c:formatCode>
                <c:ptCount val="30"/>
                <c:pt idx="0">
                  <c:v>37</c:v>
                </c:pt>
                <c:pt idx="1">
                  <c:v>50</c:v>
                </c:pt>
                <c:pt idx="2">
                  <c:v>35</c:v>
                </c:pt>
                <c:pt idx="4">
                  <c:v>53</c:v>
                </c:pt>
                <c:pt idx="5">
                  <c:v>49</c:v>
                </c:pt>
                <c:pt idx="6">
                  <c:v>35</c:v>
                </c:pt>
                <c:pt idx="7">
                  <c:v>31</c:v>
                </c:pt>
                <c:pt idx="9">
                  <c:v>38</c:v>
                </c:pt>
                <c:pt idx="10" formatCode="0">
                  <c:v>71.5</c:v>
                </c:pt>
                <c:pt idx="12">
                  <c:v>0</c:v>
                </c:pt>
                <c:pt idx="13">
                  <c:v>19</c:v>
                </c:pt>
                <c:pt idx="14">
                  <c:v>38</c:v>
                </c:pt>
                <c:pt idx="15">
                  <c:v>46</c:v>
                </c:pt>
                <c:pt idx="16">
                  <c:v>56</c:v>
                </c:pt>
                <c:pt idx="18">
                  <c:v>40</c:v>
                </c:pt>
                <c:pt idx="19">
                  <c:v>30</c:v>
                </c:pt>
                <c:pt idx="21">
                  <c:v>28</c:v>
                </c:pt>
                <c:pt idx="22">
                  <c:v>32</c:v>
                </c:pt>
                <c:pt idx="23">
                  <c:v>38</c:v>
                </c:pt>
                <c:pt idx="24">
                  <c:v>52</c:v>
                </c:pt>
                <c:pt idx="25">
                  <c:v>57</c:v>
                </c:pt>
                <c:pt idx="27">
                  <c:v>28</c:v>
                </c:pt>
                <c:pt idx="28">
                  <c:v>41</c:v>
                </c:pt>
                <c:pt idx="29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1064200"/>
        <c:axId val="521063808"/>
      </c:barChart>
      <c:valAx>
        <c:axId val="521063808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1064200"/>
        <c:crosses val="autoZero"/>
        <c:crossBetween val="between"/>
      </c:valAx>
      <c:catAx>
        <c:axId val="521064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52106380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1443934888582195E-2"/>
          <c:w val="0.43677409681926799"/>
          <c:h val="0.96268787989173021"/>
        </c:manualLayout>
      </c:layout>
      <c:barChart>
        <c:barDir val="bar"/>
        <c:grouping val="stacked"/>
        <c:varyColors val="0"/>
        <c:ser>
          <c:idx val="0"/>
          <c:order val="0"/>
          <c:spPr>
            <a:gradFill>
              <a:gsLst>
                <a:gs pos="3000">
                  <a:schemeClr val="accent2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</a:gradFill>
            <a:ln w="9525"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145772050715435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Feuil1!$B$23:$B$45</c:f>
              <c:numCache>
                <c:formatCode>General</c:formatCode>
                <c:ptCount val="23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0</c:v>
                </c:pt>
                <c:pt idx="5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10</c:v>
                </c:pt>
                <c:pt idx="15">
                  <c:v>2</c:v>
                </c:pt>
                <c:pt idx="17">
                  <c:v>8</c:v>
                </c:pt>
                <c:pt idx="18">
                  <c:v>3</c:v>
                </c:pt>
                <c:pt idx="19">
                  <c:v>2</c:v>
                </c:pt>
                <c:pt idx="21">
                  <c:v>8</c:v>
                </c:pt>
                <c:pt idx="22">
                  <c:v>3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Feuil1!$C$23:$C$45</c:f>
              <c:numCache>
                <c:formatCode>General</c:formatCode>
                <c:ptCount val="23"/>
                <c:pt idx="0">
                  <c:v>43</c:v>
                </c:pt>
                <c:pt idx="1">
                  <c:v>44</c:v>
                </c:pt>
                <c:pt idx="2">
                  <c:v>27</c:v>
                </c:pt>
                <c:pt idx="3">
                  <c:v>30</c:v>
                </c:pt>
                <c:pt idx="4">
                  <c:v>27</c:v>
                </c:pt>
                <c:pt idx="5">
                  <c:v>27</c:v>
                </c:pt>
                <c:pt idx="7">
                  <c:v>38</c:v>
                </c:pt>
                <c:pt idx="8">
                  <c:v>38</c:v>
                </c:pt>
                <c:pt idx="9">
                  <c:v>34</c:v>
                </c:pt>
                <c:pt idx="10">
                  <c:v>27</c:v>
                </c:pt>
                <c:pt idx="12">
                  <c:v>42</c:v>
                </c:pt>
                <c:pt idx="13">
                  <c:v>45</c:v>
                </c:pt>
                <c:pt idx="14">
                  <c:v>42</c:v>
                </c:pt>
                <c:pt idx="15">
                  <c:v>31</c:v>
                </c:pt>
                <c:pt idx="17">
                  <c:v>25</c:v>
                </c:pt>
                <c:pt idx="18">
                  <c:v>39</c:v>
                </c:pt>
                <c:pt idx="19">
                  <c:v>30</c:v>
                </c:pt>
                <c:pt idx="21">
                  <c:v>24</c:v>
                </c:pt>
                <c:pt idx="22">
                  <c:v>37</c:v>
                </c:pt>
              </c:numCache>
            </c:numRef>
          </c:val>
        </c:ser>
        <c:ser>
          <c:idx val="3"/>
          <c:order val="2"/>
          <c:spPr>
            <a:solidFill>
              <a:schemeClr val="bg1"/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Feuil1!$E$23:$E$45</c:f>
              <c:numCache>
                <c:formatCode>General</c:formatCode>
                <c:ptCount val="23"/>
                <c:pt idx="0">
                  <c:v>48</c:v>
                </c:pt>
                <c:pt idx="1">
                  <c:v>45</c:v>
                </c:pt>
                <c:pt idx="2">
                  <c:v>29</c:v>
                </c:pt>
                <c:pt idx="3">
                  <c:v>39</c:v>
                </c:pt>
                <c:pt idx="4">
                  <c:v>27</c:v>
                </c:pt>
                <c:pt idx="5">
                  <c:v>29</c:v>
                </c:pt>
                <c:pt idx="7">
                  <c:v>41</c:v>
                </c:pt>
                <c:pt idx="8">
                  <c:v>43</c:v>
                </c:pt>
                <c:pt idx="9">
                  <c:v>38</c:v>
                </c:pt>
                <c:pt idx="10">
                  <c:v>30</c:v>
                </c:pt>
                <c:pt idx="12">
                  <c:v>43</c:v>
                </c:pt>
                <c:pt idx="13">
                  <c:v>45</c:v>
                </c:pt>
                <c:pt idx="14">
                  <c:v>52</c:v>
                </c:pt>
                <c:pt idx="15">
                  <c:v>33</c:v>
                </c:pt>
                <c:pt idx="17">
                  <c:v>33</c:v>
                </c:pt>
                <c:pt idx="18">
                  <c:v>42</c:v>
                </c:pt>
                <c:pt idx="19">
                  <c:v>32</c:v>
                </c:pt>
                <c:pt idx="21">
                  <c:v>32</c:v>
                </c:pt>
                <c:pt idx="2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1066944"/>
        <c:axId val="521066552"/>
      </c:barChart>
      <c:valAx>
        <c:axId val="521066552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1066944"/>
        <c:crosses val="autoZero"/>
        <c:crossBetween val="between"/>
      </c:valAx>
      <c:catAx>
        <c:axId val="521066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52106655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90009216454569E-2"/>
          <c:y val="0.10882816347189835"/>
          <c:w val="0.94673539338742985"/>
          <c:h val="0.75188435536594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600" b="1" i="0" u="none" strike="noStrike" kern="1200" baseline="0">
                    <a:solidFill>
                      <a:srgbClr val="336699"/>
                    </a:solidFill>
                    <a:latin typeface="Calibri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CSF 2006</c:v>
                </c:pt>
                <c:pt idx="1">
                  <c:v>Ifop-OS 2019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65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085280"/>
        <c:axId val="289085672"/>
      </c:barChart>
      <c:catAx>
        <c:axId val="28908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085672"/>
        <c:crosses val="autoZero"/>
        <c:auto val="1"/>
        <c:lblAlgn val="ctr"/>
        <c:lblOffset val="0"/>
        <c:noMultiLvlLbl val="0"/>
      </c:catAx>
      <c:valAx>
        <c:axId val="289085672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28908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65000">
                    <a:srgbClr val="3B6ABF"/>
                  </a:gs>
                  <a:gs pos="1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890000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0086346043474427"/>
                  <c:y val="-0.1646007959808618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41433230060427"/>
                  <c:y val="-9.6700702551195131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B6ABF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086717720868965E-2"/>
                  <c:y val="0.22391267484813507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441999282905"/>
                      <c:h val="0.13235160143768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Souvent </c:v>
                </c:pt>
                <c:pt idx="1">
                  <c:v>Parfois</c:v>
                </c:pt>
                <c:pt idx="2">
                  <c:v>Assez rarement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20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65000">
                    <a:srgbClr val="3B6ABF"/>
                  </a:gs>
                  <a:gs pos="1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350000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2.1635761406752971E-2"/>
                  <c:y val="-0.1646007959808618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336090925686848"/>
                  <c:y val="-0.1262590561941209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B6ABF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299172065620096"/>
                  <c:y val="0.23263887272618458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441999282905"/>
                      <c:h val="0.13235160143768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Souvent </c:v>
                </c:pt>
                <c:pt idx="1">
                  <c:v>Parfois</c:v>
                </c:pt>
                <c:pt idx="2">
                  <c:v>Assez rarement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20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90009216454569E-2"/>
          <c:y val="0.10882816347189835"/>
          <c:w val="0.94673539338742985"/>
          <c:h val="0.75188435536594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600" b="1" i="0" u="none" strike="noStrike" kern="1200" baseline="0">
                    <a:solidFill>
                      <a:srgbClr val="336699"/>
                    </a:solidFill>
                    <a:latin typeface="Calibri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Ipsos-VSD 1998</c:v>
                </c:pt>
                <c:pt idx="1">
                  <c:v>Ifop-OS 2019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32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677080"/>
        <c:axId val="521677472"/>
      </c:barChart>
      <c:catAx>
        <c:axId val="52167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1677472"/>
        <c:crosses val="autoZero"/>
        <c:auto val="1"/>
        <c:lblAlgn val="ctr"/>
        <c:lblOffset val="0"/>
        <c:noMultiLvlLbl val="0"/>
      </c:catAx>
      <c:valAx>
        <c:axId val="52167747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21677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65000">
                    <a:srgbClr val="3B6ABF"/>
                  </a:gs>
                  <a:gs pos="1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350000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916483564110403E-2"/>
                  <c:y val="-0.1793799728023247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04534858217548"/>
                      <c:h val="0.119964689570788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9421030373791884"/>
                  <c:y val="-6.7142348908269353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B6ABF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770843812753395"/>
                  <c:y val="0.2241936288282057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441999282905"/>
                      <c:h val="0.13235160143768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Souvent </c:v>
                </c:pt>
                <c:pt idx="1">
                  <c:v>Parfois</c:v>
                </c:pt>
                <c:pt idx="2">
                  <c:v>Assez rarement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17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65000">
                    <a:srgbClr val="3B6ABF"/>
                  </a:gs>
                  <a:gs pos="1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890000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0086346043474427"/>
                  <c:y val="-0.1646007959808618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926812386970017"/>
                  <c:y val="-0.1347043000920997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B6ABF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086717720868965E-2"/>
                  <c:y val="0.22391267484813507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441999282905"/>
                      <c:h val="0.13235160143768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Souvent </c:v>
                </c:pt>
                <c:pt idx="1">
                  <c:v>Parfois</c:v>
                </c:pt>
                <c:pt idx="2">
                  <c:v>Assez rarement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21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5206574384105101E-2"/>
          <c:w val="0.43677409681926799"/>
          <c:h val="0.970051759281376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145772050716467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Feuil1!$B$15:$B$44</c:f>
              <c:numCache>
                <c:formatCode>General</c:formatCode>
                <c:ptCount val="30"/>
                <c:pt idx="0">
                  <c:v>15</c:v>
                </c:pt>
                <c:pt idx="1">
                  <c:v>14</c:v>
                </c:pt>
                <c:pt idx="2">
                  <c:v>0</c:v>
                </c:pt>
                <c:pt idx="4">
                  <c:v>18</c:v>
                </c:pt>
                <c:pt idx="5">
                  <c:v>17</c:v>
                </c:pt>
                <c:pt idx="6">
                  <c:v>11</c:v>
                </c:pt>
                <c:pt idx="7">
                  <c:v>15</c:v>
                </c:pt>
                <c:pt idx="9">
                  <c:v>15</c:v>
                </c:pt>
                <c:pt idx="10" formatCode="0">
                  <c:v>26</c:v>
                </c:pt>
                <c:pt idx="12">
                  <c:v>0</c:v>
                </c:pt>
                <c:pt idx="13">
                  <c:v>19</c:v>
                </c:pt>
                <c:pt idx="14">
                  <c:v>17</c:v>
                </c:pt>
                <c:pt idx="15">
                  <c:v>9</c:v>
                </c:pt>
                <c:pt idx="16">
                  <c:v>7</c:v>
                </c:pt>
                <c:pt idx="18">
                  <c:v>15</c:v>
                </c:pt>
                <c:pt idx="19">
                  <c:v>13</c:v>
                </c:pt>
                <c:pt idx="21">
                  <c:v>14</c:v>
                </c:pt>
                <c:pt idx="22">
                  <c:v>19</c:v>
                </c:pt>
                <c:pt idx="23">
                  <c:v>15</c:v>
                </c:pt>
                <c:pt idx="24">
                  <c:v>8</c:v>
                </c:pt>
                <c:pt idx="25">
                  <c:v>17</c:v>
                </c:pt>
                <c:pt idx="27">
                  <c:v>20</c:v>
                </c:pt>
                <c:pt idx="28">
                  <c:v>4</c:v>
                </c:pt>
                <c:pt idx="29">
                  <c:v>23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50000"/>
                <a:alpha val="49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Feuil1!$C$15:$C$44</c:f>
              <c:numCache>
                <c:formatCode>General</c:formatCode>
                <c:ptCount val="30"/>
                <c:pt idx="0">
                  <c:v>23</c:v>
                </c:pt>
                <c:pt idx="1">
                  <c:v>17</c:v>
                </c:pt>
                <c:pt idx="2">
                  <c:v>0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19</c:v>
                </c:pt>
                <c:pt idx="9">
                  <c:v>22</c:v>
                </c:pt>
                <c:pt idx="10" formatCode="0">
                  <c:v>22.5</c:v>
                </c:pt>
                <c:pt idx="12">
                  <c:v>0</c:v>
                </c:pt>
                <c:pt idx="13">
                  <c:v>10</c:v>
                </c:pt>
                <c:pt idx="14">
                  <c:v>25</c:v>
                </c:pt>
                <c:pt idx="15">
                  <c:v>24</c:v>
                </c:pt>
                <c:pt idx="16">
                  <c:v>33</c:v>
                </c:pt>
                <c:pt idx="18">
                  <c:v>22</c:v>
                </c:pt>
                <c:pt idx="19">
                  <c:v>22</c:v>
                </c:pt>
                <c:pt idx="21">
                  <c:v>19</c:v>
                </c:pt>
                <c:pt idx="22">
                  <c:v>22</c:v>
                </c:pt>
                <c:pt idx="23">
                  <c:v>28</c:v>
                </c:pt>
                <c:pt idx="24">
                  <c:v>17</c:v>
                </c:pt>
                <c:pt idx="25">
                  <c:v>22</c:v>
                </c:pt>
                <c:pt idx="27">
                  <c:v>18</c:v>
                </c:pt>
                <c:pt idx="28">
                  <c:v>26</c:v>
                </c:pt>
                <c:pt idx="29">
                  <c:v>24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Feuil1!$D$15:$D$44</c:f>
              <c:numCache>
                <c:formatCode>General</c:formatCode>
                <c:ptCount val="30"/>
                <c:pt idx="0">
                  <c:v>23</c:v>
                </c:pt>
                <c:pt idx="1">
                  <c:v>15</c:v>
                </c:pt>
                <c:pt idx="2">
                  <c:v>0</c:v>
                </c:pt>
                <c:pt idx="4">
                  <c:v>18</c:v>
                </c:pt>
                <c:pt idx="5">
                  <c:v>11</c:v>
                </c:pt>
                <c:pt idx="6">
                  <c:v>22</c:v>
                </c:pt>
                <c:pt idx="7">
                  <c:v>26</c:v>
                </c:pt>
                <c:pt idx="9">
                  <c:v>24</c:v>
                </c:pt>
                <c:pt idx="10" formatCode="0">
                  <c:v>0.5</c:v>
                </c:pt>
                <c:pt idx="12">
                  <c:v>0</c:v>
                </c:pt>
                <c:pt idx="13">
                  <c:v>17</c:v>
                </c:pt>
                <c:pt idx="14">
                  <c:v>25</c:v>
                </c:pt>
                <c:pt idx="15">
                  <c:v>19</c:v>
                </c:pt>
                <c:pt idx="16">
                  <c:v>21</c:v>
                </c:pt>
                <c:pt idx="18">
                  <c:v>23</c:v>
                </c:pt>
                <c:pt idx="19">
                  <c:v>12</c:v>
                </c:pt>
                <c:pt idx="21">
                  <c:v>19</c:v>
                </c:pt>
                <c:pt idx="22">
                  <c:v>17</c:v>
                </c:pt>
                <c:pt idx="23">
                  <c:v>20</c:v>
                </c:pt>
                <c:pt idx="24">
                  <c:v>28</c:v>
                </c:pt>
                <c:pt idx="25">
                  <c:v>27</c:v>
                </c:pt>
                <c:pt idx="27">
                  <c:v>16</c:v>
                </c:pt>
                <c:pt idx="28">
                  <c:v>29</c:v>
                </c:pt>
                <c:pt idx="29">
                  <c:v>18</c:v>
                </c:pt>
              </c:numCache>
            </c:numRef>
          </c:val>
        </c:ser>
        <c:ser>
          <c:idx val="3"/>
          <c:order val="3"/>
          <c:spPr>
            <a:solidFill>
              <a:schemeClr val="bg1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Feuil1!$E$15:$E$44</c:f>
              <c:numCache>
                <c:formatCode>General</c:formatCode>
                <c:ptCount val="30"/>
                <c:pt idx="0">
                  <c:v>61</c:v>
                </c:pt>
                <c:pt idx="1">
                  <c:v>46</c:v>
                </c:pt>
                <c:pt idx="2">
                  <c:v>0</c:v>
                </c:pt>
                <c:pt idx="4">
                  <c:v>60</c:v>
                </c:pt>
                <c:pt idx="5">
                  <c:v>52</c:v>
                </c:pt>
                <c:pt idx="6">
                  <c:v>57</c:v>
                </c:pt>
                <c:pt idx="7">
                  <c:v>60</c:v>
                </c:pt>
                <c:pt idx="9">
                  <c:v>61</c:v>
                </c:pt>
                <c:pt idx="10" formatCode="0">
                  <c:v>49</c:v>
                </c:pt>
                <c:pt idx="12">
                  <c:v>0</c:v>
                </c:pt>
                <c:pt idx="13">
                  <c:v>46</c:v>
                </c:pt>
                <c:pt idx="14">
                  <c:v>67</c:v>
                </c:pt>
                <c:pt idx="15">
                  <c:v>52</c:v>
                </c:pt>
                <c:pt idx="16">
                  <c:v>61</c:v>
                </c:pt>
                <c:pt idx="18">
                  <c:v>60</c:v>
                </c:pt>
                <c:pt idx="19">
                  <c:v>47</c:v>
                </c:pt>
                <c:pt idx="21">
                  <c:v>52</c:v>
                </c:pt>
                <c:pt idx="22">
                  <c:v>58</c:v>
                </c:pt>
                <c:pt idx="23">
                  <c:v>63</c:v>
                </c:pt>
                <c:pt idx="24">
                  <c:v>53</c:v>
                </c:pt>
                <c:pt idx="25">
                  <c:v>66</c:v>
                </c:pt>
                <c:pt idx="27">
                  <c:v>54</c:v>
                </c:pt>
                <c:pt idx="28">
                  <c:v>59</c:v>
                </c:pt>
                <c:pt idx="29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1680216"/>
        <c:axId val="521679824"/>
      </c:barChart>
      <c:valAx>
        <c:axId val="521679824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1680216"/>
        <c:crosses val="autoZero"/>
        <c:crossBetween val="between"/>
      </c:valAx>
      <c:catAx>
        <c:axId val="521680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52167982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1443934888582195E-2"/>
          <c:w val="0.43677409681926799"/>
          <c:h val="0.9626878798917302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145772050715435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Feuil1!$B$23:$B$45</c:f>
              <c:numCache>
                <c:formatCode>General</c:formatCode>
                <c:ptCount val="23"/>
                <c:pt idx="0">
                  <c:v>19</c:v>
                </c:pt>
                <c:pt idx="1">
                  <c:v>9</c:v>
                </c:pt>
                <c:pt idx="2">
                  <c:v>30</c:v>
                </c:pt>
                <c:pt idx="3">
                  <c:v>12</c:v>
                </c:pt>
                <c:pt idx="4">
                  <c:v>12</c:v>
                </c:pt>
                <c:pt idx="5">
                  <c:v>2</c:v>
                </c:pt>
                <c:pt idx="7">
                  <c:v>7</c:v>
                </c:pt>
                <c:pt idx="8">
                  <c:v>10</c:v>
                </c:pt>
                <c:pt idx="9">
                  <c:v>9</c:v>
                </c:pt>
                <c:pt idx="10">
                  <c:v>13</c:v>
                </c:pt>
                <c:pt idx="12">
                  <c:v>9</c:v>
                </c:pt>
                <c:pt idx="13">
                  <c:v>7</c:v>
                </c:pt>
                <c:pt idx="14">
                  <c:v>16</c:v>
                </c:pt>
                <c:pt idx="15">
                  <c:v>12</c:v>
                </c:pt>
                <c:pt idx="17">
                  <c:v>10</c:v>
                </c:pt>
                <c:pt idx="18">
                  <c:v>19</c:v>
                </c:pt>
                <c:pt idx="19">
                  <c:v>9</c:v>
                </c:pt>
                <c:pt idx="21">
                  <c:v>9</c:v>
                </c:pt>
                <c:pt idx="22">
                  <c:v>16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50000"/>
                <a:alpha val="49000"/>
              </a:schemeClr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Feuil1!$C$23:$C$45</c:f>
              <c:numCache>
                <c:formatCode>General</c:formatCode>
                <c:ptCount val="23"/>
                <c:pt idx="0">
                  <c:v>20</c:v>
                </c:pt>
                <c:pt idx="1">
                  <c:v>39</c:v>
                </c:pt>
                <c:pt idx="2">
                  <c:v>17</c:v>
                </c:pt>
                <c:pt idx="3">
                  <c:v>19</c:v>
                </c:pt>
                <c:pt idx="4">
                  <c:v>17</c:v>
                </c:pt>
                <c:pt idx="5">
                  <c:v>12</c:v>
                </c:pt>
                <c:pt idx="7">
                  <c:v>16</c:v>
                </c:pt>
                <c:pt idx="8">
                  <c:v>21</c:v>
                </c:pt>
                <c:pt idx="9">
                  <c:v>20</c:v>
                </c:pt>
                <c:pt idx="10">
                  <c:v>21</c:v>
                </c:pt>
                <c:pt idx="12">
                  <c:v>10</c:v>
                </c:pt>
                <c:pt idx="13">
                  <c:v>49</c:v>
                </c:pt>
                <c:pt idx="14">
                  <c:v>18</c:v>
                </c:pt>
                <c:pt idx="15">
                  <c:v>28</c:v>
                </c:pt>
                <c:pt idx="17">
                  <c:v>12</c:v>
                </c:pt>
                <c:pt idx="18">
                  <c:v>27</c:v>
                </c:pt>
                <c:pt idx="19">
                  <c:v>18</c:v>
                </c:pt>
                <c:pt idx="21">
                  <c:v>13</c:v>
                </c:pt>
                <c:pt idx="22">
                  <c:v>24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Feuil1!$D$23:$D$45</c:f>
              <c:numCache>
                <c:formatCode>General</c:formatCode>
                <c:ptCount val="23"/>
                <c:pt idx="0">
                  <c:v>20</c:v>
                </c:pt>
                <c:pt idx="1">
                  <c:v>12</c:v>
                </c:pt>
                <c:pt idx="2">
                  <c:v>16</c:v>
                </c:pt>
                <c:pt idx="3">
                  <c:v>23</c:v>
                </c:pt>
                <c:pt idx="4">
                  <c:v>43</c:v>
                </c:pt>
                <c:pt idx="5">
                  <c:v>21</c:v>
                </c:pt>
                <c:pt idx="7">
                  <c:v>24</c:v>
                </c:pt>
                <c:pt idx="8">
                  <c:v>35</c:v>
                </c:pt>
                <c:pt idx="9">
                  <c:v>25</c:v>
                </c:pt>
                <c:pt idx="10">
                  <c:v>23</c:v>
                </c:pt>
                <c:pt idx="12">
                  <c:v>35</c:v>
                </c:pt>
                <c:pt idx="13">
                  <c:v>13</c:v>
                </c:pt>
                <c:pt idx="14">
                  <c:v>30</c:v>
                </c:pt>
                <c:pt idx="15">
                  <c:v>13</c:v>
                </c:pt>
                <c:pt idx="17">
                  <c:v>25</c:v>
                </c:pt>
                <c:pt idx="18">
                  <c:v>19</c:v>
                </c:pt>
                <c:pt idx="19">
                  <c:v>24</c:v>
                </c:pt>
                <c:pt idx="21">
                  <c:v>23</c:v>
                </c:pt>
                <c:pt idx="22">
                  <c:v>21</c:v>
                </c:pt>
              </c:numCache>
            </c:numRef>
          </c:val>
        </c:ser>
        <c:ser>
          <c:idx val="3"/>
          <c:order val="3"/>
          <c:spPr>
            <a:solidFill>
              <a:schemeClr val="bg1"/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Feuil1!$E$23:$E$45</c:f>
              <c:numCache>
                <c:formatCode>General</c:formatCode>
                <c:ptCount val="23"/>
                <c:pt idx="0">
                  <c:v>59</c:v>
                </c:pt>
                <c:pt idx="1">
                  <c:v>60</c:v>
                </c:pt>
                <c:pt idx="2">
                  <c:v>63</c:v>
                </c:pt>
                <c:pt idx="3">
                  <c:v>54</c:v>
                </c:pt>
                <c:pt idx="4">
                  <c:v>72</c:v>
                </c:pt>
                <c:pt idx="5">
                  <c:v>35</c:v>
                </c:pt>
                <c:pt idx="7">
                  <c:v>47</c:v>
                </c:pt>
                <c:pt idx="8">
                  <c:v>66</c:v>
                </c:pt>
                <c:pt idx="9">
                  <c:v>54</c:v>
                </c:pt>
                <c:pt idx="10">
                  <c:v>57</c:v>
                </c:pt>
                <c:pt idx="12">
                  <c:v>54</c:v>
                </c:pt>
                <c:pt idx="13">
                  <c:v>69</c:v>
                </c:pt>
                <c:pt idx="14">
                  <c:v>64</c:v>
                </c:pt>
                <c:pt idx="15">
                  <c:v>53</c:v>
                </c:pt>
                <c:pt idx="17">
                  <c:v>47</c:v>
                </c:pt>
                <c:pt idx="18">
                  <c:v>65</c:v>
                </c:pt>
                <c:pt idx="19">
                  <c:v>51</c:v>
                </c:pt>
                <c:pt idx="21">
                  <c:v>45</c:v>
                </c:pt>
                <c:pt idx="2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1681392"/>
        <c:axId val="521681000"/>
      </c:barChart>
      <c:valAx>
        <c:axId val="521681000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1681392"/>
        <c:crosses val="autoZero"/>
        <c:crossBetween val="between"/>
      </c:valAx>
      <c:catAx>
        <c:axId val="521681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52168100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27918845116993"/>
          <c:y val="1.1623288969793604E-2"/>
          <c:w val="0.48544162309766015"/>
          <c:h val="0.974052962962962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70A8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2870A8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Feuil1!$A$5:$A$7</c:f>
              <c:strCache>
                <c:ptCount val="3"/>
                <c:pt idx="0">
                  <c:v>De cacher à vos ami(e)s le fait que vous n’aviez pas d’orgasme avec votre/vos partenaire(s) sexuel(s)  </c:v>
                </c:pt>
                <c:pt idx="1">
                  <c:v>De mettre fin à une relation avec un(e) partenaire parce vous ne parveniez pas à avoir d’orgasme avec il/elle  </c:v>
                </c:pt>
                <c:pt idx="2">
                  <c:v>De mettre fin à une relation avec un(e) partenaire parce que vous trouviez qu’il/elle n’était pas attentif au fait que vous atteignez l’orgasme  </c:v>
                </c:pt>
              </c:strCache>
            </c:strRef>
          </c:cat>
          <c:val>
            <c:numRef>
              <c:f>Feuil1!$B$5:$B$7</c:f>
              <c:numCache>
                <c:formatCode>General</c:formatCode>
                <c:ptCount val="3"/>
                <c:pt idx="0">
                  <c:v>24</c:v>
                </c:pt>
                <c:pt idx="1">
                  <c:v>23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spPr>
            <a:solidFill>
              <a:srgbClr val="FF7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rgbClr val="FF7DA8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Feuil1!$A$5:$A$7</c:f>
              <c:strCache>
                <c:ptCount val="3"/>
                <c:pt idx="0">
                  <c:v>De cacher à vos ami(e)s le fait que vous n’aviez pas d’orgasme avec votre/vos partenaire(s) sexuel(s)  </c:v>
                </c:pt>
                <c:pt idx="1">
                  <c:v>De mettre fin à une relation avec un(e) partenaire parce vous ne parveniez pas à avoir d’orgasme avec il/elle  </c:v>
                </c:pt>
                <c:pt idx="2">
                  <c:v>De mettre fin à une relation avec un(e) partenaire parce que vous trouviez qu’il/elle n’était pas attentif au fait que vous atteignez l’orgasme  </c:v>
                </c:pt>
              </c:strCache>
            </c:strRef>
          </c:cat>
          <c:val>
            <c:numRef>
              <c:f>Feuil1!$C$5:$C$7</c:f>
              <c:numCache>
                <c:formatCode>General</c:formatCode>
                <c:ptCount val="3"/>
                <c:pt idx="0">
                  <c:v>34</c:v>
                </c:pt>
                <c:pt idx="1">
                  <c:v>24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88222464"/>
        <c:axId val="188222072"/>
      </c:barChart>
      <c:valAx>
        <c:axId val="1882220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88222464"/>
        <c:crosses val="autoZero"/>
        <c:crossBetween val="between"/>
      </c:valAx>
      <c:catAx>
        <c:axId val="1882224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fr-FR"/>
          </a:p>
        </c:txPr>
        <c:crossAx val="188222072"/>
        <c:crosses val="autoZero"/>
        <c:auto val="1"/>
        <c:lblAlgn val="ctr"/>
        <c:lblOffset val="10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8.4148108338475136E-2"/>
          <c:w val="0.98206760412120442"/>
          <c:h val="0.709925264628937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3AD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73AD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Moins de 35 ans </c:v>
                </c:pt>
                <c:pt idx="1">
                  <c:v>35-49 ans</c:v>
                </c:pt>
                <c:pt idx="2">
                  <c:v>50 ans et plus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41</c:v>
                </c:pt>
                <c:pt idx="1">
                  <c:v>39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223640"/>
        <c:axId val="188223248"/>
      </c:barChart>
      <c:valAx>
        <c:axId val="188223248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8223640"/>
        <c:crosses val="autoZero"/>
        <c:crossBetween val="between"/>
      </c:valAx>
      <c:catAx>
        <c:axId val="188223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18822324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8.4148108338475136E-2"/>
          <c:w val="0.98206760412120442"/>
          <c:h val="0.709925264628937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3AD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73AD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Moins de 35 ans </c:v>
                </c:pt>
                <c:pt idx="1">
                  <c:v>35-49 ans</c:v>
                </c:pt>
                <c:pt idx="2">
                  <c:v>50 ans et plus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34</c:v>
                </c:pt>
                <c:pt idx="1">
                  <c:v>30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933656"/>
        <c:axId val="188224424"/>
      </c:barChart>
      <c:valAx>
        <c:axId val="188224424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8933656"/>
        <c:crosses val="autoZero"/>
        <c:crossBetween val="between"/>
      </c:valAx>
      <c:catAx>
        <c:axId val="18893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18822442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65000">
                    <a:srgbClr val="3B6ABF"/>
                  </a:gs>
                  <a:gs pos="1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350000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rgbClr val="9DC3E6">
                      <a:alpha val="98824"/>
                    </a:srgb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2.1635761406752971E-2"/>
                  <c:y val="-0.1646007959808618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924784578146154E-2"/>
                  <c:y val="-0.24026984881683464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B6ABF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936112201919366E-2"/>
                  <c:y val="0.1735221654403330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441999282905"/>
                      <c:h val="0.13235160143768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Souvent </c:v>
                </c:pt>
                <c:pt idx="1">
                  <c:v>Parfois</c:v>
                </c:pt>
                <c:pt idx="2">
                  <c:v>Assez rarement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24</c:v>
                </c:pt>
                <c:pt idx="2">
                  <c:v>31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8.4148108338475136E-2"/>
          <c:w val="0.98206760412120442"/>
          <c:h val="0.709925264628937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3AD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73AD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Moins de 35 ans </c:v>
                </c:pt>
                <c:pt idx="1">
                  <c:v>35-49 ans</c:v>
                </c:pt>
                <c:pt idx="2">
                  <c:v>50 ans et plus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35</c:v>
                </c:pt>
                <c:pt idx="1">
                  <c:v>23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934832"/>
        <c:axId val="188934440"/>
      </c:barChart>
      <c:valAx>
        <c:axId val="188934440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8934832"/>
        <c:crosses val="autoZero"/>
        <c:crossBetween val="between"/>
      </c:valAx>
      <c:catAx>
        <c:axId val="18893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18893444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64744793894"/>
          <c:y val="0.17087488758861899"/>
          <c:w val="0.51896004288119701"/>
          <c:h val="0.8070178262361490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203864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explosion val="2"/>
            <c:spPr>
              <a:solidFill>
                <a:srgbClr val="A50021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664112023862123"/>
                  <c:y val="-0.20566605673242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fr-FR" sz="1050" b="1" kern="1200">
                      <a:solidFill>
                        <a:srgbClr val="2038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33765991810464"/>
                      <c:h val="0.180317786031742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0020782161723371E-3"/>
                  <c:y val="8.85732660982800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fr-FR" sz="105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19590311914902"/>
                      <c:h val="0.236074515817728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104954866977064"/>
                  <c:y val="-0.5402990574950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fr-FR" sz="1050" b="1" kern="1200">
                      <a:solidFill>
                        <a:srgbClr val="A500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fr-FR" sz="1050" b="1" kern="120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Oui, plusieurs fois  </c:v>
                </c:pt>
                <c:pt idx="1">
                  <c:v>Oui, une seule fois  </c:v>
                </c:pt>
                <c:pt idx="2">
                  <c:v>Non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0.17</c:v>
                </c:pt>
                <c:pt idx="1">
                  <c:v>0.09</c:v>
                </c:pt>
                <c:pt idx="2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8296963524911"/>
          <c:y val="8.2717744896787224E-2"/>
          <c:w val="0.48875561933636774"/>
          <c:h val="0.6648646287785774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203864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explosion val="2"/>
            <c:spPr>
              <a:solidFill>
                <a:srgbClr val="A50021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27112040446378"/>
                  <c:y val="-6.6850752763313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lang="fr-FR" sz="1000" b="1" kern="1200">
                      <a:solidFill>
                        <a:srgbClr val="2038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72613408208669"/>
                      <c:h val="0.338593536928026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067303608028961"/>
                  <c:y val="2.08753310071838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lang="fr-FR" sz="1000" b="1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20180713005843"/>
                      <c:h val="0.2853797139709700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447709432208602"/>
                  <c:y val="8.159316972640676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fr-FR" sz="1000" b="1" kern="1200">
                      <a:solidFill>
                        <a:srgbClr val="A500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fr-FR" sz="1000" b="1" kern="120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Oui, à plusieurs reprises  </c:v>
                </c:pt>
                <c:pt idx="1">
                  <c:v>Oui, mais une seule fois  </c:v>
                </c:pt>
                <c:pt idx="2">
                  <c:v>Non, jamais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0.25</c:v>
                </c:pt>
                <c:pt idx="1">
                  <c:v>0.09</c:v>
                </c:pt>
                <c:pt idx="2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64744793894"/>
          <c:y val="0.17087488758861899"/>
          <c:w val="0.51896004288119701"/>
          <c:h val="0.8070178262361490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203864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explosion val="2"/>
            <c:spPr>
              <a:solidFill>
                <a:srgbClr val="A50021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665572027506331"/>
                  <c:y val="-5.46338145761859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fr-FR" sz="1050" b="1" kern="1200">
                      <a:solidFill>
                        <a:srgbClr val="20386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33765991810464"/>
                      <c:h val="0.180317786031742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859199729264814E-2"/>
                  <c:y val="5.49296536180570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fr-FR" sz="105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19590311914902"/>
                      <c:h val="0.236074515817728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391082661520779"/>
                  <c:y val="-0.20599722826148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fr-FR" sz="1050" b="1" kern="1200">
                      <a:solidFill>
                        <a:srgbClr val="A500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fr-FR" sz="1050" b="1" kern="120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Oui, plusieurs fois  </c:v>
                </c:pt>
                <c:pt idx="1">
                  <c:v>Oui, une seule fois  </c:v>
                </c:pt>
                <c:pt idx="2">
                  <c:v>Non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0.34</c:v>
                </c:pt>
                <c:pt idx="1">
                  <c:v>0.1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5206574384105101E-2"/>
          <c:w val="0.43677409681926799"/>
          <c:h val="0.970051759281376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145772050716467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Feuil1!$B$15:$B$44</c:f>
              <c:numCache>
                <c:formatCode>General</c:formatCode>
                <c:ptCount val="30"/>
                <c:pt idx="0">
                  <c:v>33</c:v>
                </c:pt>
                <c:pt idx="1">
                  <c:v>32</c:v>
                </c:pt>
                <c:pt idx="2">
                  <c:v>36</c:v>
                </c:pt>
                <c:pt idx="4">
                  <c:v>34</c:v>
                </c:pt>
                <c:pt idx="5">
                  <c:v>63</c:v>
                </c:pt>
                <c:pt idx="6">
                  <c:v>33</c:v>
                </c:pt>
                <c:pt idx="7">
                  <c:v>27</c:v>
                </c:pt>
                <c:pt idx="9">
                  <c:v>34</c:v>
                </c:pt>
                <c:pt idx="10" formatCode="0">
                  <c:v>35.5</c:v>
                </c:pt>
                <c:pt idx="12">
                  <c:v>0</c:v>
                </c:pt>
                <c:pt idx="13">
                  <c:v>27</c:v>
                </c:pt>
                <c:pt idx="14">
                  <c:v>40</c:v>
                </c:pt>
                <c:pt idx="15">
                  <c:v>19</c:v>
                </c:pt>
                <c:pt idx="16">
                  <c:v>42</c:v>
                </c:pt>
                <c:pt idx="18">
                  <c:v>36</c:v>
                </c:pt>
                <c:pt idx="19">
                  <c:v>17</c:v>
                </c:pt>
                <c:pt idx="21">
                  <c:v>23</c:v>
                </c:pt>
                <c:pt idx="22">
                  <c:v>33</c:v>
                </c:pt>
                <c:pt idx="23">
                  <c:v>29</c:v>
                </c:pt>
                <c:pt idx="24">
                  <c:v>51</c:v>
                </c:pt>
                <c:pt idx="25">
                  <c:v>44</c:v>
                </c:pt>
                <c:pt idx="27">
                  <c:v>39</c:v>
                </c:pt>
                <c:pt idx="28">
                  <c:v>32</c:v>
                </c:pt>
                <c:pt idx="29">
                  <c:v>32</c:v>
                </c:pt>
              </c:numCache>
            </c:numRef>
          </c:val>
        </c:ser>
        <c:ser>
          <c:idx val="1"/>
          <c:order val="1"/>
          <c:spPr>
            <a:solidFill>
              <a:srgbClr val="5B9B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Feuil1!$C$15:$C$44</c:f>
              <c:numCache>
                <c:formatCode>General</c:formatCode>
                <c:ptCount val="30"/>
                <c:pt idx="0">
                  <c:v>12</c:v>
                </c:pt>
                <c:pt idx="1">
                  <c:v>5</c:v>
                </c:pt>
                <c:pt idx="2">
                  <c:v>5</c:v>
                </c:pt>
                <c:pt idx="4">
                  <c:v>34</c:v>
                </c:pt>
                <c:pt idx="5">
                  <c:v>9</c:v>
                </c:pt>
                <c:pt idx="6">
                  <c:v>12</c:v>
                </c:pt>
                <c:pt idx="7">
                  <c:v>6</c:v>
                </c:pt>
                <c:pt idx="9">
                  <c:v>11</c:v>
                </c:pt>
                <c:pt idx="10" formatCode="0">
                  <c:v>5.5</c:v>
                </c:pt>
                <c:pt idx="12">
                  <c:v>0</c:v>
                </c:pt>
                <c:pt idx="13">
                  <c:v>9</c:v>
                </c:pt>
                <c:pt idx="14">
                  <c:v>9</c:v>
                </c:pt>
                <c:pt idx="15">
                  <c:v>18</c:v>
                </c:pt>
                <c:pt idx="16">
                  <c:v>6</c:v>
                </c:pt>
                <c:pt idx="18">
                  <c:v>10</c:v>
                </c:pt>
                <c:pt idx="19">
                  <c:v>10</c:v>
                </c:pt>
                <c:pt idx="21">
                  <c:v>5</c:v>
                </c:pt>
                <c:pt idx="22">
                  <c:v>9</c:v>
                </c:pt>
                <c:pt idx="23">
                  <c:v>16</c:v>
                </c:pt>
                <c:pt idx="24">
                  <c:v>11</c:v>
                </c:pt>
                <c:pt idx="25">
                  <c:v>13</c:v>
                </c:pt>
                <c:pt idx="27">
                  <c:v>8</c:v>
                </c:pt>
                <c:pt idx="28">
                  <c:v>12</c:v>
                </c:pt>
                <c:pt idx="29">
                  <c:v>10</c:v>
                </c:pt>
              </c:numCache>
            </c:numRef>
          </c:val>
        </c:ser>
        <c:ser>
          <c:idx val="3"/>
          <c:order val="2"/>
          <c:spPr>
            <a:solidFill>
              <a:schemeClr val="bg1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Feuil1!$E$15:$E$44</c:f>
              <c:numCache>
                <c:formatCode>General</c:formatCode>
                <c:ptCount val="30"/>
                <c:pt idx="0">
                  <c:v>45</c:v>
                </c:pt>
                <c:pt idx="1">
                  <c:v>37</c:v>
                </c:pt>
                <c:pt idx="2">
                  <c:v>41</c:v>
                </c:pt>
                <c:pt idx="4">
                  <c:v>68</c:v>
                </c:pt>
                <c:pt idx="5">
                  <c:v>72</c:v>
                </c:pt>
                <c:pt idx="6">
                  <c:v>45</c:v>
                </c:pt>
                <c:pt idx="7">
                  <c:v>33</c:v>
                </c:pt>
                <c:pt idx="9">
                  <c:v>45</c:v>
                </c:pt>
                <c:pt idx="10" formatCode="0">
                  <c:v>41</c:v>
                </c:pt>
                <c:pt idx="12">
                  <c:v>0</c:v>
                </c:pt>
                <c:pt idx="13">
                  <c:v>36</c:v>
                </c:pt>
                <c:pt idx="14">
                  <c:v>49</c:v>
                </c:pt>
                <c:pt idx="15">
                  <c:v>37</c:v>
                </c:pt>
                <c:pt idx="16">
                  <c:v>48</c:v>
                </c:pt>
                <c:pt idx="18">
                  <c:v>46</c:v>
                </c:pt>
                <c:pt idx="19">
                  <c:v>27</c:v>
                </c:pt>
                <c:pt idx="21">
                  <c:v>28</c:v>
                </c:pt>
                <c:pt idx="22">
                  <c:v>42</c:v>
                </c:pt>
                <c:pt idx="23">
                  <c:v>45</c:v>
                </c:pt>
                <c:pt idx="24">
                  <c:v>62</c:v>
                </c:pt>
                <c:pt idx="25">
                  <c:v>57</c:v>
                </c:pt>
                <c:pt idx="27">
                  <c:v>47</c:v>
                </c:pt>
                <c:pt idx="28">
                  <c:v>44</c:v>
                </c:pt>
                <c:pt idx="29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1703992"/>
        <c:axId val="291712752"/>
      </c:barChart>
      <c:valAx>
        <c:axId val="291712752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91703992"/>
        <c:crosses val="autoZero"/>
        <c:crossBetween val="between"/>
      </c:valAx>
      <c:catAx>
        <c:axId val="291703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29171275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1443934888582195E-2"/>
          <c:w val="0.43677409681926799"/>
          <c:h val="0.9626878798917302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145772050715435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Feuil1!$B$23:$B$45</c:f>
              <c:numCache>
                <c:formatCode>General</c:formatCode>
                <c:ptCount val="23"/>
                <c:pt idx="0">
                  <c:v>32</c:v>
                </c:pt>
                <c:pt idx="1">
                  <c:v>35</c:v>
                </c:pt>
                <c:pt idx="2">
                  <c:v>40</c:v>
                </c:pt>
                <c:pt idx="3">
                  <c:v>40</c:v>
                </c:pt>
                <c:pt idx="4">
                  <c:v>26</c:v>
                </c:pt>
                <c:pt idx="5">
                  <c:v>26</c:v>
                </c:pt>
                <c:pt idx="7">
                  <c:v>38</c:v>
                </c:pt>
                <c:pt idx="8">
                  <c:v>25</c:v>
                </c:pt>
                <c:pt idx="9">
                  <c:v>14</c:v>
                </c:pt>
                <c:pt idx="10">
                  <c:v>23</c:v>
                </c:pt>
                <c:pt idx="12">
                  <c:v>66</c:v>
                </c:pt>
                <c:pt idx="13">
                  <c:v>44</c:v>
                </c:pt>
                <c:pt idx="14">
                  <c:v>33</c:v>
                </c:pt>
                <c:pt idx="15">
                  <c:v>24</c:v>
                </c:pt>
                <c:pt idx="17">
                  <c:v>34</c:v>
                </c:pt>
                <c:pt idx="18">
                  <c:v>34</c:v>
                </c:pt>
                <c:pt idx="19">
                  <c:v>32</c:v>
                </c:pt>
                <c:pt idx="21">
                  <c:v>32</c:v>
                </c:pt>
                <c:pt idx="22">
                  <c:v>34</c:v>
                </c:pt>
              </c:numCache>
            </c:numRef>
          </c:val>
        </c:ser>
        <c:ser>
          <c:idx val="1"/>
          <c:order val="1"/>
          <c:spPr>
            <a:solidFill>
              <a:srgbClr val="5B9BD5"/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Feuil1!$C$23:$C$45</c:f>
              <c:numCache>
                <c:formatCode>General</c:formatCode>
                <c:ptCount val="23"/>
                <c:pt idx="0">
                  <c:v>20</c:v>
                </c:pt>
                <c:pt idx="1">
                  <c:v>14</c:v>
                </c:pt>
                <c:pt idx="2">
                  <c:v>13</c:v>
                </c:pt>
                <c:pt idx="3">
                  <c:v>4</c:v>
                </c:pt>
                <c:pt idx="4">
                  <c:v>8</c:v>
                </c:pt>
                <c:pt idx="5">
                  <c:v>7</c:v>
                </c:pt>
                <c:pt idx="7">
                  <c:v>11</c:v>
                </c:pt>
                <c:pt idx="8">
                  <c:v>11</c:v>
                </c:pt>
                <c:pt idx="9">
                  <c:v>8</c:v>
                </c:pt>
                <c:pt idx="10">
                  <c:v>8</c:v>
                </c:pt>
                <c:pt idx="12">
                  <c:v>8</c:v>
                </c:pt>
                <c:pt idx="13">
                  <c:v>5</c:v>
                </c:pt>
                <c:pt idx="14">
                  <c:v>16</c:v>
                </c:pt>
                <c:pt idx="15">
                  <c:v>10</c:v>
                </c:pt>
                <c:pt idx="17">
                  <c:v>12</c:v>
                </c:pt>
                <c:pt idx="18">
                  <c:v>11</c:v>
                </c:pt>
                <c:pt idx="19">
                  <c:v>7</c:v>
                </c:pt>
                <c:pt idx="21">
                  <c:v>13</c:v>
                </c:pt>
                <c:pt idx="22">
                  <c:v>10</c:v>
                </c:pt>
              </c:numCache>
            </c:numRef>
          </c:val>
        </c:ser>
        <c:ser>
          <c:idx val="3"/>
          <c:order val="2"/>
          <c:spPr>
            <a:solidFill>
              <a:schemeClr val="bg1"/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Feuil1!$E$23:$E$45</c:f>
              <c:numCache>
                <c:formatCode>General</c:formatCode>
                <c:ptCount val="23"/>
                <c:pt idx="0">
                  <c:v>52</c:v>
                </c:pt>
                <c:pt idx="1">
                  <c:v>49</c:v>
                </c:pt>
                <c:pt idx="2">
                  <c:v>53</c:v>
                </c:pt>
                <c:pt idx="3">
                  <c:v>44</c:v>
                </c:pt>
                <c:pt idx="4">
                  <c:v>34</c:v>
                </c:pt>
                <c:pt idx="5">
                  <c:v>33</c:v>
                </c:pt>
                <c:pt idx="7">
                  <c:v>49</c:v>
                </c:pt>
                <c:pt idx="8">
                  <c:v>36</c:v>
                </c:pt>
                <c:pt idx="9">
                  <c:v>22</c:v>
                </c:pt>
                <c:pt idx="10">
                  <c:v>31</c:v>
                </c:pt>
                <c:pt idx="12">
                  <c:v>74</c:v>
                </c:pt>
                <c:pt idx="13">
                  <c:v>49</c:v>
                </c:pt>
                <c:pt idx="14">
                  <c:v>49</c:v>
                </c:pt>
                <c:pt idx="15">
                  <c:v>34</c:v>
                </c:pt>
                <c:pt idx="17">
                  <c:v>46</c:v>
                </c:pt>
                <c:pt idx="18">
                  <c:v>45</c:v>
                </c:pt>
                <c:pt idx="19">
                  <c:v>39</c:v>
                </c:pt>
                <c:pt idx="20">
                  <c:v>0</c:v>
                </c:pt>
                <c:pt idx="21">
                  <c:v>45</c:v>
                </c:pt>
                <c:pt idx="2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1066160"/>
        <c:axId val="521064592"/>
      </c:barChart>
      <c:valAx>
        <c:axId val="521064592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1066160"/>
        <c:crosses val="autoZero"/>
        <c:crossBetween val="between"/>
      </c:valAx>
      <c:catAx>
        <c:axId val="521066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52106459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65000">
                    <a:srgbClr val="3B6ABF"/>
                  </a:gs>
                  <a:gs pos="18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8900000" scaled="1"/>
                <a:tileRect/>
              </a:gra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0086346043474427"/>
                  <c:y val="-0.16460079598086189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926812386970017"/>
                  <c:y val="-0.1347043000920997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B6ABF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086717720868965E-2"/>
                  <c:y val="0.22391267484813507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2441999282905"/>
                      <c:h val="0.13235160143768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Souvent </c:v>
                </c:pt>
                <c:pt idx="1">
                  <c:v>Parfois</c:v>
                </c:pt>
                <c:pt idx="2">
                  <c:v>Assez rarement </c:v>
                </c:pt>
                <c:pt idx="3">
                  <c:v>Jamais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32</c:v>
                </c:pt>
                <c:pt idx="2">
                  <c:v>28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5206574384105101E-2"/>
          <c:w val="0.43677409681926799"/>
          <c:h val="0.970051759281376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145772050716467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Feuil1!$B$15:$B$44</c:f>
              <c:numCache>
                <c:formatCode>General</c:formatCode>
                <c:ptCount val="30"/>
                <c:pt idx="0">
                  <c:v>15</c:v>
                </c:pt>
                <c:pt idx="1">
                  <c:v>4</c:v>
                </c:pt>
                <c:pt idx="2">
                  <c:v>0</c:v>
                </c:pt>
                <c:pt idx="4">
                  <c:v>13</c:v>
                </c:pt>
                <c:pt idx="5">
                  <c:v>13</c:v>
                </c:pt>
                <c:pt idx="6">
                  <c:v>5</c:v>
                </c:pt>
                <c:pt idx="7">
                  <c:v>16</c:v>
                </c:pt>
                <c:pt idx="9">
                  <c:v>13</c:v>
                </c:pt>
                <c:pt idx="10" formatCode="0">
                  <c:v>26</c:v>
                </c:pt>
                <c:pt idx="12">
                  <c:v>0</c:v>
                </c:pt>
                <c:pt idx="13">
                  <c:v>21</c:v>
                </c:pt>
                <c:pt idx="14">
                  <c:v>13</c:v>
                </c:pt>
                <c:pt idx="15">
                  <c:v>6</c:v>
                </c:pt>
                <c:pt idx="16">
                  <c:v>6</c:v>
                </c:pt>
                <c:pt idx="18">
                  <c:v>12</c:v>
                </c:pt>
                <c:pt idx="19">
                  <c:v>19</c:v>
                </c:pt>
                <c:pt idx="21">
                  <c:v>22</c:v>
                </c:pt>
                <c:pt idx="22">
                  <c:v>16</c:v>
                </c:pt>
                <c:pt idx="23">
                  <c:v>8</c:v>
                </c:pt>
                <c:pt idx="24">
                  <c:v>2</c:v>
                </c:pt>
                <c:pt idx="25">
                  <c:v>19</c:v>
                </c:pt>
                <c:pt idx="27">
                  <c:v>11</c:v>
                </c:pt>
                <c:pt idx="28">
                  <c:v>9</c:v>
                </c:pt>
                <c:pt idx="29">
                  <c:v>25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50000"/>
                <a:alpha val="49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Feuil1!$C$15:$C$44</c:f>
              <c:numCache>
                <c:formatCode>General</c:formatCode>
                <c:ptCount val="30"/>
                <c:pt idx="0">
                  <c:v>31</c:v>
                </c:pt>
                <c:pt idx="1">
                  <c:v>35</c:v>
                </c:pt>
                <c:pt idx="2">
                  <c:v>0</c:v>
                </c:pt>
                <c:pt idx="4">
                  <c:v>26</c:v>
                </c:pt>
                <c:pt idx="5">
                  <c:v>31</c:v>
                </c:pt>
                <c:pt idx="6">
                  <c:v>36</c:v>
                </c:pt>
                <c:pt idx="7">
                  <c:v>33</c:v>
                </c:pt>
                <c:pt idx="9">
                  <c:v>33</c:v>
                </c:pt>
                <c:pt idx="10" formatCode="0">
                  <c:v>19.5</c:v>
                </c:pt>
                <c:pt idx="12">
                  <c:v>0</c:v>
                </c:pt>
                <c:pt idx="13">
                  <c:v>19</c:v>
                </c:pt>
                <c:pt idx="14">
                  <c:v>30</c:v>
                </c:pt>
                <c:pt idx="15">
                  <c:v>46</c:v>
                </c:pt>
                <c:pt idx="16">
                  <c:v>44</c:v>
                </c:pt>
                <c:pt idx="18">
                  <c:v>33</c:v>
                </c:pt>
                <c:pt idx="19">
                  <c:v>24</c:v>
                </c:pt>
                <c:pt idx="21">
                  <c:v>19</c:v>
                </c:pt>
                <c:pt idx="22">
                  <c:v>36</c:v>
                </c:pt>
                <c:pt idx="23">
                  <c:v>34</c:v>
                </c:pt>
                <c:pt idx="24">
                  <c:v>28</c:v>
                </c:pt>
                <c:pt idx="25">
                  <c:v>38</c:v>
                </c:pt>
                <c:pt idx="27">
                  <c:v>18</c:v>
                </c:pt>
                <c:pt idx="28">
                  <c:v>46</c:v>
                </c:pt>
                <c:pt idx="29">
                  <c:v>33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Feuil1!$D$15:$D$44</c:f>
              <c:numCache>
                <c:formatCode>General</c:formatCode>
                <c:ptCount val="30"/>
                <c:pt idx="0">
                  <c:v>30</c:v>
                </c:pt>
                <c:pt idx="1">
                  <c:v>20</c:v>
                </c:pt>
                <c:pt idx="2">
                  <c:v>0</c:v>
                </c:pt>
                <c:pt idx="4">
                  <c:v>21</c:v>
                </c:pt>
                <c:pt idx="5">
                  <c:v>38</c:v>
                </c:pt>
                <c:pt idx="6">
                  <c:v>32</c:v>
                </c:pt>
                <c:pt idx="7">
                  <c:v>28</c:v>
                </c:pt>
                <c:pt idx="9">
                  <c:v>28</c:v>
                </c:pt>
                <c:pt idx="10" formatCode="0">
                  <c:v>46</c:v>
                </c:pt>
                <c:pt idx="12">
                  <c:v>0</c:v>
                </c:pt>
                <c:pt idx="13">
                  <c:v>29</c:v>
                </c:pt>
                <c:pt idx="14">
                  <c:v>27</c:v>
                </c:pt>
                <c:pt idx="15">
                  <c:v>14</c:v>
                </c:pt>
                <c:pt idx="16">
                  <c:v>45</c:v>
                </c:pt>
                <c:pt idx="18">
                  <c:v>30</c:v>
                </c:pt>
                <c:pt idx="19">
                  <c:v>14</c:v>
                </c:pt>
                <c:pt idx="21">
                  <c:v>26</c:v>
                </c:pt>
                <c:pt idx="22">
                  <c:v>31</c:v>
                </c:pt>
                <c:pt idx="23">
                  <c:v>30</c:v>
                </c:pt>
                <c:pt idx="24">
                  <c:v>28</c:v>
                </c:pt>
                <c:pt idx="25">
                  <c:v>20</c:v>
                </c:pt>
                <c:pt idx="27">
                  <c:v>28</c:v>
                </c:pt>
                <c:pt idx="28">
                  <c:v>31</c:v>
                </c:pt>
                <c:pt idx="29">
                  <c:v>23</c:v>
                </c:pt>
              </c:numCache>
            </c:numRef>
          </c:val>
        </c:ser>
        <c:ser>
          <c:idx val="3"/>
          <c:order val="3"/>
          <c:spPr>
            <a:solidFill>
              <a:schemeClr val="bg1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Feuil1!$A$15:$A$44</c:f>
              <c:strCache>
                <c:ptCount val="30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Moins de 3 ans  </c:v>
                </c:pt>
                <c:pt idx="5">
                  <c:v> De 3 à 7 ans  </c:v>
                </c:pt>
                <c:pt idx="6">
                  <c:v> De 7 à 20 ans  </c:v>
                </c:pt>
                <c:pt idx="7">
                  <c:v> Plus de 20 ans  </c:v>
                </c:pt>
                <c:pt idx="9">
                  <c:v> Hétérosexuel(le)  </c:v>
                </c:pt>
                <c:pt idx="10">
                  <c:v> Bisexuel(le) / Homosexuel(le)  </c:v>
                </c:pt>
                <c:pt idx="12">
                  <c:v> Aucun</c:v>
                </c:pt>
                <c:pt idx="13">
                  <c:v> Un partenaire  </c:v>
                </c:pt>
                <c:pt idx="14">
                  <c:v> 2 a 5 partenaires  </c:v>
                </c:pt>
                <c:pt idx="15">
                  <c:v> 6 a 10 partenaires  </c:v>
                </c:pt>
                <c:pt idx="16">
                  <c:v> Plus de 10 partenaires  </c:v>
                </c:pt>
                <c:pt idx="18">
                  <c:v> A eu des rapports  </c:v>
                </c:pt>
                <c:pt idx="19">
                  <c:v> N’a pas eu de rapports  </c:v>
                </c:pt>
                <c:pt idx="21">
                  <c:v> Aucun</c:v>
                </c:pt>
                <c:pt idx="22">
                  <c:v> Moins de 1 rapport  </c:v>
                </c:pt>
                <c:pt idx="23">
                  <c:v> De 1 à 2 rapports  </c:v>
                </c:pt>
                <c:pt idx="24">
                  <c:v> De 2 à 3 rapports  </c:v>
                </c:pt>
                <c:pt idx="25">
                  <c:v> Plus de 3 rapports  </c:v>
                </c:pt>
                <c:pt idx="27">
                  <c:v>Très satisfait </c:v>
                </c:pt>
                <c:pt idx="28">
                  <c:v>Assez satisfait </c:v>
                </c:pt>
                <c:pt idx="29">
                  <c:v>Peu ou pas du tout satisfait </c:v>
                </c:pt>
              </c:strCache>
            </c:strRef>
          </c:cat>
          <c:val>
            <c:numRef>
              <c:f>Feuil1!$E$15:$E$44</c:f>
              <c:numCache>
                <c:formatCode>General</c:formatCode>
                <c:ptCount val="30"/>
                <c:pt idx="0">
                  <c:v>76</c:v>
                </c:pt>
                <c:pt idx="1">
                  <c:v>59</c:v>
                </c:pt>
                <c:pt idx="2">
                  <c:v>0</c:v>
                </c:pt>
                <c:pt idx="4">
                  <c:v>60</c:v>
                </c:pt>
                <c:pt idx="5">
                  <c:v>82</c:v>
                </c:pt>
                <c:pt idx="6">
                  <c:v>73</c:v>
                </c:pt>
                <c:pt idx="7">
                  <c:v>77</c:v>
                </c:pt>
                <c:pt idx="9">
                  <c:v>74</c:v>
                </c:pt>
                <c:pt idx="10" formatCode="0">
                  <c:v>91.5</c:v>
                </c:pt>
                <c:pt idx="12">
                  <c:v>0</c:v>
                </c:pt>
                <c:pt idx="13">
                  <c:v>69</c:v>
                </c:pt>
                <c:pt idx="14">
                  <c:v>70</c:v>
                </c:pt>
                <c:pt idx="15">
                  <c:v>66</c:v>
                </c:pt>
                <c:pt idx="16">
                  <c:v>95</c:v>
                </c:pt>
                <c:pt idx="18">
                  <c:v>75</c:v>
                </c:pt>
                <c:pt idx="19">
                  <c:v>57</c:v>
                </c:pt>
                <c:pt idx="21">
                  <c:v>67</c:v>
                </c:pt>
                <c:pt idx="22">
                  <c:v>83</c:v>
                </c:pt>
                <c:pt idx="23">
                  <c:v>72</c:v>
                </c:pt>
                <c:pt idx="24">
                  <c:v>58</c:v>
                </c:pt>
                <c:pt idx="25">
                  <c:v>77</c:v>
                </c:pt>
                <c:pt idx="27">
                  <c:v>57</c:v>
                </c:pt>
                <c:pt idx="28">
                  <c:v>86</c:v>
                </c:pt>
                <c:pt idx="29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88046424"/>
        <c:axId val="288046816"/>
      </c:barChart>
      <c:valAx>
        <c:axId val="288046816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8046424"/>
        <c:crosses val="autoZero"/>
        <c:crossBetween val="between"/>
      </c:valAx>
      <c:catAx>
        <c:axId val="288046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28804681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099"/>
          <c:y val="1.1443934888582195E-2"/>
          <c:w val="0.43677409681926799"/>
          <c:h val="0.9626878798917302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145772050715435E-3"/>
                  <c:y val="1.83234887336197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Feuil1!$B$23:$B$45</c:f>
              <c:numCache>
                <c:formatCode>General</c:formatCode>
                <c:ptCount val="23"/>
                <c:pt idx="0">
                  <c:v>11</c:v>
                </c:pt>
                <c:pt idx="1">
                  <c:v>5</c:v>
                </c:pt>
                <c:pt idx="2">
                  <c:v>28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7">
                  <c:v>5</c:v>
                </c:pt>
                <c:pt idx="8">
                  <c:v>9</c:v>
                </c:pt>
                <c:pt idx="9">
                  <c:v>17</c:v>
                </c:pt>
                <c:pt idx="10">
                  <c:v>8</c:v>
                </c:pt>
                <c:pt idx="12">
                  <c:v>15</c:v>
                </c:pt>
                <c:pt idx="13">
                  <c:v>5</c:v>
                </c:pt>
                <c:pt idx="14">
                  <c:v>9</c:v>
                </c:pt>
                <c:pt idx="15">
                  <c:v>5</c:v>
                </c:pt>
                <c:pt idx="17">
                  <c:v>4</c:v>
                </c:pt>
                <c:pt idx="18">
                  <c:v>17</c:v>
                </c:pt>
                <c:pt idx="19">
                  <c:v>9</c:v>
                </c:pt>
                <c:pt idx="21">
                  <c:v>5</c:v>
                </c:pt>
                <c:pt idx="22">
                  <c:v>14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50000"/>
                <a:alpha val="49000"/>
              </a:schemeClr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Feuil1!$C$23:$C$45</c:f>
              <c:numCache>
                <c:formatCode>General</c:formatCode>
                <c:ptCount val="23"/>
                <c:pt idx="0">
                  <c:v>31</c:v>
                </c:pt>
                <c:pt idx="1">
                  <c:v>32</c:v>
                </c:pt>
                <c:pt idx="2">
                  <c:v>29</c:v>
                </c:pt>
                <c:pt idx="3">
                  <c:v>34</c:v>
                </c:pt>
                <c:pt idx="4">
                  <c:v>37</c:v>
                </c:pt>
                <c:pt idx="5">
                  <c:v>25</c:v>
                </c:pt>
                <c:pt idx="7">
                  <c:v>37</c:v>
                </c:pt>
                <c:pt idx="8">
                  <c:v>44</c:v>
                </c:pt>
                <c:pt idx="9">
                  <c:v>30</c:v>
                </c:pt>
                <c:pt idx="10">
                  <c:v>33</c:v>
                </c:pt>
                <c:pt idx="12">
                  <c:v>36</c:v>
                </c:pt>
                <c:pt idx="13">
                  <c:v>37</c:v>
                </c:pt>
                <c:pt idx="14">
                  <c:v>31</c:v>
                </c:pt>
                <c:pt idx="15">
                  <c:v>53</c:v>
                </c:pt>
                <c:pt idx="17">
                  <c:v>19</c:v>
                </c:pt>
                <c:pt idx="18">
                  <c:v>32</c:v>
                </c:pt>
                <c:pt idx="19">
                  <c:v>37</c:v>
                </c:pt>
                <c:pt idx="21">
                  <c:v>24</c:v>
                </c:pt>
                <c:pt idx="22">
                  <c:v>33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Feuil1!$D$23:$D$45</c:f>
              <c:numCache>
                <c:formatCode>General</c:formatCode>
                <c:ptCount val="23"/>
                <c:pt idx="0">
                  <c:v>21</c:v>
                </c:pt>
                <c:pt idx="1">
                  <c:v>35</c:v>
                </c:pt>
                <c:pt idx="2">
                  <c:v>23</c:v>
                </c:pt>
                <c:pt idx="3">
                  <c:v>23</c:v>
                </c:pt>
                <c:pt idx="4">
                  <c:v>39</c:v>
                </c:pt>
                <c:pt idx="5">
                  <c:v>35</c:v>
                </c:pt>
                <c:pt idx="7">
                  <c:v>35</c:v>
                </c:pt>
                <c:pt idx="8">
                  <c:v>26</c:v>
                </c:pt>
                <c:pt idx="9">
                  <c:v>27</c:v>
                </c:pt>
                <c:pt idx="10">
                  <c:v>30</c:v>
                </c:pt>
                <c:pt idx="12">
                  <c:v>31</c:v>
                </c:pt>
                <c:pt idx="13">
                  <c:v>37</c:v>
                </c:pt>
                <c:pt idx="14">
                  <c:v>20</c:v>
                </c:pt>
                <c:pt idx="15">
                  <c:v>16</c:v>
                </c:pt>
                <c:pt idx="17">
                  <c:v>23</c:v>
                </c:pt>
                <c:pt idx="18">
                  <c:v>31</c:v>
                </c:pt>
                <c:pt idx="19">
                  <c:v>26</c:v>
                </c:pt>
                <c:pt idx="21">
                  <c:v>23</c:v>
                </c:pt>
                <c:pt idx="22">
                  <c:v>30</c:v>
                </c:pt>
              </c:numCache>
            </c:numRef>
          </c:val>
        </c:ser>
        <c:ser>
          <c:idx val="3"/>
          <c:order val="3"/>
          <c:spPr>
            <a:solidFill>
              <a:schemeClr val="bg1"/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00" b="1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Feuil1!$A$23:$A$45</c:f>
              <c:strCache>
                <c:ptCount val="23"/>
                <c:pt idx="0">
                  <c:v> Moins de 30 ans  </c:v>
                </c:pt>
                <c:pt idx="1">
                  <c:v> 30 à 39 ans  </c:v>
                </c:pt>
                <c:pt idx="2">
                  <c:v> 40 à 49 ans  </c:v>
                </c:pt>
                <c:pt idx="3">
                  <c:v> 50 à 59 ans  </c:v>
                </c:pt>
                <c:pt idx="4">
                  <c:v> 60 à 69 ans  </c:v>
                </c:pt>
                <c:pt idx="5">
                  <c:v>70 ans et plus </c:v>
                </c:pt>
                <c:pt idx="7">
                  <c:v> Diplômées du supérieur (2e ou 3e cycle) </c:v>
                </c:pt>
                <c:pt idx="8">
                  <c:v> Diplômées du supérieur (1er cycle) </c:v>
                </c:pt>
                <c:pt idx="9">
                  <c:v> Diplômées niveau BAC</c:v>
                </c:pt>
                <c:pt idx="10">
                  <c:v> Diplômées inférieur au BAC</c:v>
                </c:pt>
                <c:pt idx="12">
                  <c:v>Cadres et profession intel. sup. </c:v>
                </c:pt>
                <c:pt idx="13">
                  <c:v>Professions intermédiaires </c:v>
                </c:pt>
                <c:pt idx="14">
                  <c:v> Employées</c:v>
                </c:pt>
                <c:pt idx="15">
                  <c:v>Ouvrières</c:v>
                </c:pt>
                <c:pt idx="17">
                  <c:v>Agglomération parisienne </c:v>
                </c:pt>
                <c:pt idx="18">
                  <c:v>Agglo. de province </c:v>
                </c:pt>
                <c:pt idx="19">
                  <c:v>Communes rurales</c:v>
                </c:pt>
                <c:pt idx="21">
                  <c:v>Région parisienne  </c:v>
                </c:pt>
                <c:pt idx="22">
                  <c:v>Province  </c:v>
                </c:pt>
              </c:strCache>
            </c:strRef>
          </c:cat>
          <c:val>
            <c:numRef>
              <c:f>Feuil1!$E$23:$E$45</c:f>
              <c:numCache>
                <c:formatCode>General</c:formatCode>
                <c:ptCount val="23"/>
                <c:pt idx="0">
                  <c:v>63</c:v>
                </c:pt>
                <c:pt idx="1">
                  <c:v>72</c:v>
                </c:pt>
                <c:pt idx="2">
                  <c:v>80</c:v>
                </c:pt>
                <c:pt idx="3">
                  <c:v>70</c:v>
                </c:pt>
                <c:pt idx="4">
                  <c:v>89</c:v>
                </c:pt>
                <c:pt idx="5">
                  <c:v>68</c:v>
                </c:pt>
                <c:pt idx="7">
                  <c:v>77</c:v>
                </c:pt>
                <c:pt idx="8">
                  <c:v>79</c:v>
                </c:pt>
                <c:pt idx="9">
                  <c:v>74</c:v>
                </c:pt>
                <c:pt idx="10">
                  <c:v>71</c:v>
                </c:pt>
                <c:pt idx="12">
                  <c:v>82</c:v>
                </c:pt>
                <c:pt idx="13">
                  <c:v>79</c:v>
                </c:pt>
                <c:pt idx="14">
                  <c:v>60</c:v>
                </c:pt>
                <c:pt idx="15">
                  <c:v>74</c:v>
                </c:pt>
                <c:pt idx="17">
                  <c:v>46</c:v>
                </c:pt>
                <c:pt idx="18">
                  <c:v>80</c:v>
                </c:pt>
                <c:pt idx="19">
                  <c:v>72</c:v>
                </c:pt>
                <c:pt idx="21">
                  <c:v>52</c:v>
                </c:pt>
                <c:pt idx="2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88048776"/>
        <c:axId val="288048384"/>
      </c:barChart>
      <c:valAx>
        <c:axId val="288048384"/>
        <c:scaling>
          <c:orientation val="minMax"/>
          <c:max val="1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8048776"/>
        <c:crosses val="autoZero"/>
        <c:crossBetween val="between"/>
      </c:valAx>
      <c:catAx>
        <c:axId val="288048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50" b="0"/>
            </a:pPr>
            <a:endParaRPr lang="fr-FR"/>
          </a:p>
        </c:txPr>
        <c:crossAx val="28804838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4484937872087"/>
          <c:y val="0.17500008312247936"/>
          <c:w val="0.65798062286827241"/>
          <c:h val="0.666303144357147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5700%</c:v>
                </c:pt>
              </c:strCache>
            </c:strRef>
          </c:tx>
          <c:spPr>
            <a:gradFill flip="none" rotWithShape="1">
              <a:gsLst>
                <a:gs pos="0">
                  <a:srgbClr val="339966"/>
                </a:gs>
                <a:gs pos="50000">
                  <a:srgbClr val="CCFFCC"/>
                </a:gs>
                <a:gs pos="100000">
                  <a:srgbClr val="339966"/>
                </a:gs>
              </a:gsLst>
              <a:path path="circle">
                <a:fillToRect r="100000" b="100000"/>
              </a:path>
              <a:tileRect l="-100000" t="-100000"/>
            </a:gradFill>
            <a:ln w="25203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03864"/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203864">
                  <a:alpha val="50000"/>
                </a:srgbClr>
              </a:solidFill>
              <a:ln w="12598">
                <a:solidFill>
                  <a:schemeClr val="bg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00000">
                  <a:alpha val="50196"/>
                </a:srgbClr>
              </a:solidFill>
              <a:ln w="25203">
                <a:solidFill>
                  <a:schemeClr val="bg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60000"/>
              </a:solidFill>
              <a:ln w="25203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5298711080583066"/>
                  <c:y val="-0.147710308184904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254275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35098034837859"/>
                      <c:h val="0.167279334754173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860770698687834"/>
                  <c:y val="0.13554350464322171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336699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54754121613369"/>
                  <c:y val="-7.5612695795000018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FF7C8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36781089894709"/>
                      <c:h val="0.2759207477033258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151305533265126"/>
                  <c:y val="-0.15329547381475656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rgbClr val="CC0000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Très attentif  </c:v>
                </c:pt>
                <c:pt idx="1">
                  <c:v>Assez attentif  </c:v>
                </c:pt>
                <c:pt idx="2">
                  <c:v>Pas vraiment attentif  </c:v>
                </c:pt>
                <c:pt idx="3">
                  <c:v>Pas du tout attentif 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45</c:v>
                </c:pt>
                <c:pt idx="2">
                  <c:v>17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2678703935972"/>
          <c:y val="0.17500008312247936"/>
          <c:w val="0.65798062286827241"/>
          <c:h val="0.6663031443571473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FA64-6DF4-40DE-8896-1570E29772E7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6476-FFF6-496E-8D2D-6A2F08C33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587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0808-9575-44E8-BC75-342BFA114DD1}" type="datetimeFigureOut">
              <a:rPr lang="fr-FR" smtClean="0"/>
              <a:pPr/>
              <a:t>07/02/2019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25D33-3E80-4259-93C9-9AE7460C1B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7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6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09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55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e_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618" y="1516155"/>
            <a:ext cx="7673009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1" cap="none" baseline="0">
                <a:solidFill>
                  <a:srgbClr val="A5002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2"/>
            <a:ext cx="9144000" cy="1046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1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7" y="3774694"/>
            <a:ext cx="1577307" cy="1086089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284510" y="4246043"/>
            <a:ext cx="526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endParaRPr lang="fr-FR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3725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e_Gar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5618" y="2050410"/>
            <a:ext cx="7673009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1" cap="none" baseline="0">
                <a:solidFill>
                  <a:srgbClr val="A5002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titres du masque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66703"/>
            <a:ext cx="9144000" cy="9524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17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5" y="124356"/>
            <a:ext cx="1772611" cy="12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81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 userDrawn="1"/>
        </p:nvGrpSpPr>
        <p:grpSpPr>
          <a:xfrm>
            <a:off x="0" y="135953"/>
            <a:ext cx="9144000" cy="751944"/>
            <a:chOff x="0" y="135952"/>
            <a:chExt cx="9144000" cy="75194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94894"/>
              <a:ext cx="9144000" cy="6267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17"/>
            </a:p>
          </p:txBody>
        </p:sp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16" y="135952"/>
              <a:ext cx="1002592" cy="751944"/>
            </a:xfrm>
            <a:prstGeom prst="rect">
              <a:avLst/>
            </a:prstGeom>
          </p:spPr>
        </p:pic>
      </p:grp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1325367" y="195263"/>
            <a:ext cx="6376467" cy="6270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379551" y="6592950"/>
            <a:ext cx="49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800" smtClean="0">
                <a:solidFill>
                  <a:srgbClr val="A50021"/>
                </a:solidFill>
              </a:rPr>
              <a:pPr algn="ctr"/>
              <a:t>‹N°›</a:t>
            </a:fld>
            <a:endParaRPr lang="fr-FR" sz="800" dirty="0">
              <a:solidFill>
                <a:srgbClr val="A5002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809393" y="144745"/>
            <a:ext cx="1220307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7"/>
          <a:stretch/>
        </p:blipFill>
        <p:spPr>
          <a:xfrm>
            <a:off x="7918438" y="163232"/>
            <a:ext cx="1076094" cy="6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0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 userDrawn="1"/>
        </p:nvGrpSpPr>
        <p:grpSpPr>
          <a:xfrm>
            <a:off x="0" y="135953"/>
            <a:ext cx="9144000" cy="751944"/>
            <a:chOff x="0" y="135952"/>
            <a:chExt cx="9144000" cy="75194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94894"/>
              <a:ext cx="9144000" cy="6267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17"/>
            </a:p>
          </p:txBody>
        </p:sp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16" y="135952"/>
              <a:ext cx="1002592" cy="751944"/>
            </a:xfrm>
            <a:prstGeom prst="rect">
              <a:avLst/>
            </a:prstGeom>
          </p:spPr>
        </p:pic>
      </p:grp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1325367" y="195263"/>
            <a:ext cx="6376467" cy="6270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525752" y="6587360"/>
            <a:ext cx="2411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rgbClr val="A50021"/>
                </a:solidFill>
                <a:latin typeface="Century Gothic" panose="020B0502020202020204" pitchFamily="34" charset="0"/>
              </a:rPr>
              <a:t>Connection creates value</a:t>
            </a:r>
            <a:endParaRPr lang="fr-FR" sz="900" i="1" dirty="0">
              <a:solidFill>
                <a:srgbClr val="A5002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cteur droit 9"/>
          <p:cNvCxnSpPr>
            <a:endCxn id="11" idx="1"/>
          </p:cNvCxnSpPr>
          <p:nvPr userDrawn="1"/>
        </p:nvCxnSpPr>
        <p:spPr>
          <a:xfrm flipV="1">
            <a:off x="2286705" y="6700672"/>
            <a:ext cx="6092846" cy="10733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8379551" y="6592950"/>
            <a:ext cx="49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800" smtClean="0">
                <a:solidFill>
                  <a:srgbClr val="A50021"/>
                </a:solidFill>
              </a:rPr>
              <a:pPr algn="ctr"/>
              <a:t>‹N°›</a:t>
            </a:fld>
            <a:endParaRPr lang="fr-FR" sz="800" dirty="0">
              <a:solidFill>
                <a:srgbClr val="A5002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70652" y="6625984"/>
            <a:ext cx="7922717" cy="144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7809393" y="144745"/>
            <a:ext cx="1220307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7"/>
          <a:stretch/>
        </p:blipFill>
        <p:spPr>
          <a:xfrm>
            <a:off x="7918438" y="163232"/>
            <a:ext cx="1076094" cy="6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04802"/>
            <a:ext cx="9144000" cy="1046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17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5" y="162456"/>
            <a:ext cx="1772611" cy="1329458"/>
          </a:xfrm>
          <a:prstGeom prst="rect">
            <a:avLst/>
          </a:prstGeom>
        </p:spPr>
      </p:pic>
      <p:sp>
        <p:nvSpPr>
          <p:cNvPr id="16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2106203" y="304801"/>
            <a:ext cx="6893960" cy="104692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379551" y="6592950"/>
            <a:ext cx="49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800" smtClean="0">
                <a:solidFill>
                  <a:srgbClr val="A50021"/>
                </a:solidFill>
              </a:rPr>
              <a:pPr algn="ctr"/>
              <a:t>‹N°›</a:t>
            </a:fld>
            <a:endParaRPr lang="fr-FR" sz="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6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04802"/>
            <a:ext cx="9144000" cy="1046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17"/>
          </a:p>
        </p:txBody>
      </p:sp>
      <p:sp>
        <p:nvSpPr>
          <p:cNvPr id="16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1433024" y="304801"/>
            <a:ext cx="7567138" cy="104692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6" y="447926"/>
            <a:ext cx="1002592" cy="751944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8379551" y="6592950"/>
            <a:ext cx="49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800" smtClean="0">
                <a:solidFill>
                  <a:srgbClr val="A50021"/>
                </a:solidFill>
              </a:rPr>
              <a:pPr algn="ctr"/>
              <a:t>‹N°›</a:t>
            </a:fld>
            <a:endParaRPr lang="fr-FR" sz="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9127-B741-4BB8-8545-0D8993A7A2C6}" type="datetimeFigureOut">
              <a:rPr lang="fr-FR" smtClean="0"/>
              <a:pPr/>
              <a:t>07/02/2019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08EA-83EE-4DF7-9CA3-8629361064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3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76" r:id="rId4"/>
    <p:sldLayoutId id="2147483675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seduction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chart" Target="../charts/chart18.xml"/><Relationship Id="rId16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23.xml"/><Relationship Id="rId7" Type="http://schemas.openxmlformats.org/officeDocument/2006/relationships/image" Target="../media/image1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chart" Target="../charts/chart29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chart" Target="../charts/chart2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chart" Target="../charts/chart3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chart" Target="../charts/chart3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7" Type="http://schemas.openxmlformats.org/officeDocument/2006/relationships/image" Target="../media/image27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www.onlineseduction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://www.commission-des-sondages.fr/pdf/Loi77.pdf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chart" Target="../charts/chart45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chart" Target="../charts/chart4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chart" Target="../charts/chart7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chart" Target="../charts/chart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chart" Target="../charts/chart1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chart" Target="../charts/chart1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7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592791" y="1763831"/>
            <a:ext cx="7733220" cy="2876745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</a:pPr>
            <a:r>
              <a:rPr lang="fr-FR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"#T'as joui </a:t>
            </a:r>
            <a:r>
              <a:rPr lang="fr-FR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?..."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</a:pPr>
            <a:r>
              <a:rPr lang="fr-FR" sz="3800" i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Enquête sur le « Gap </a:t>
            </a:r>
            <a:r>
              <a:rPr lang="fr-FR" sz="3800" i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orgasm</a:t>
            </a:r>
            <a:r>
              <a:rPr lang="fr-FR" sz="3800" i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fr-FR" sz="3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» entre hommes et femmes </a:t>
            </a:r>
            <a:endParaRPr lang="fr-FR" sz="3800" i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01" y="5996777"/>
            <a:ext cx="3834123" cy="794064"/>
          </a:xfrm>
          <a:prstGeom prst="rect">
            <a:avLst/>
          </a:prstGeom>
          <a:ln>
            <a:noFill/>
            <a:prstDash val="solid"/>
          </a:ln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Contac</a:t>
            </a:r>
            <a:r>
              <a:rPr lang="fr-FR" sz="95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r-FR" sz="9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Ifop</a:t>
            </a:r>
            <a:r>
              <a:rPr lang="fr-FR" sz="9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endParaRPr lang="fr-FR" sz="9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François KRAUS </a:t>
            </a: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 : 06 61 00 37 76</a:t>
            </a: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francois.kraus@ifop.com</a:t>
            </a:r>
            <a:endParaRPr lang="fr-FR" sz="9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806216" y="4136025"/>
            <a:ext cx="3276000" cy="406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19217" y="6388964"/>
            <a:ext cx="1053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février 2019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7446127" y="172717"/>
            <a:ext cx="1533525" cy="1160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272783" y="5622512"/>
            <a:ext cx="2459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i="1" dirty="0">
                <a:solidFill>
                  <a:srgbClr val="990033"/>
                </a:solidFill>
              </a:rPr>
              <a:t>Etude de </a:t>
            </a:r>
            <a:r>
              <a:rPr lang="fr-FR" sz="1500" b="1" i="1" dirty="0" err="1">
                <a:solidFill>
                  <a:srgbClr val="990033"/>
                </a:solidFill>
              </a:rPr>
              <a:t>l’Ifop</a:t>
            </a:r>
            <a:r>
              <a:rPr lang="fr-FR" sz="1500" b="1" i="1" dirty="0">
                <a:solidFill>
                  <a:srgbClr val="990033"/>
                </a:solidFill>
              </a:rPr>
              <a:t> </a:t>
            </a:r>
            <a:r>
              <a:rPr lang="fr-FR" sz="1500" b="1" i="1" dirty="0" smtClean="0">
                <a:solidFill>
                  <a:srgbClr val="990033"/>
                </a:solidFill>
              </a:rPr>
              <a:t>pour </a:t>
            </a:r>
            <a:r>
              <a:rPr lang="fr-FR" sz="1500" b="1" i="1" dirty="0">
                <a:solidFill>
                  <a:srgbClr val="990033"/>
                </a:solidFill>
              </a:rPr>
              <a:t>Online Séduction</a:t>
            </a:r>
          </a:p>
        </p:txBody>
      </p:sp>
      <p:sp>
        <p:nvSpPr>
          <p:cNvPr id="9" name="Ellipse 8"/>
          <p:cNvSpPr/>
          <p:nvPr/>
        </p:nvSpPr>
        <p:spPr>
          <a:xfrm>
            <a:off x="3714750" y="4371975"/>
            <a:ext cx="66675" cy="1619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26" y="4076562"/>
            <a:ext cx="2548890" cy="1274445"/>
          </a:xfrm>
          <a:prstGeom prst="rect">
            <a:avLst/>
          </a:prstGeom>
        </p:spPr>
      </p:pic>
      <p:pic>
        <p:nvPicPr>
          <p:cNvPr id="12" name="Image 11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7"/>
          <a:stretch/>
        </p:blipFill>
        <p:spPr>
          <a:xfrm>
            <a:off x="7551017" y="284542"/>
            <a:ext cx="1358911" cy="8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raphique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946326"/>
              </p:ext>
            </p:extLst>
          </p:nvPr>
        </p:nvGraphicFramePr>
        <p:xfrm>
          <a:off x="-458469" y="1362812"/>
          <a:ext cx="4512223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269950" y="4533755"/>
            <a:ext cx="469391" cy="40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0392" y="129166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392" y="4038873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392" y="2853754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8" y="3492913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741593" y="4999240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Fréquence des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624003" y="3535734"/>
            <a:ext cx="186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750095" y="2844229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037" y="3049281"/>
            <a:ext cx="330945" cy="35408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66916" y="1762317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5236388" y="3828280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7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7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7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8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9"/>
          <a:srcRect l="18187" r="23868" b="-2436"/>
          <a:stretch/>
        </p:blipFill>
        <p:spPr>
          <a:xfrm>
            <a:off x="5211510" y="1516163"/>
            <a:ext cx="291505" cy="39743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750095" y="128287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0452" y="5402813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750095" y="6035820"/>
            <a:ext cx="2291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1"/>
          <a:srcRect l="47917" t="15206" r="32126" b="53752"/>
          <a:stretch/>
        </p:blipFill>
        <p:spPr>
          <a:xfrm>
            <a:off x="5332280" y="6313203"/>
            <a:ext cx="343926" cy="300935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0392" y="5205907"/>
            <a:ext cx="1816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800" i="1">
                <a:solidFill>
                  <a:srgbClr val="002060"/>
                </a:solidFill>
              </a:defRPr>
            </a:lvl1pPr>
          </a:lstStyle>
          <a:p>
            <a:r>
              <a:rPr lang="fr-FR" sz="900" b="1" dirty="0" smtClean="0">
                <a:solidFill>
                  <a:srgbClr val="C00000"/>
                </a:solidFill>
                <a:latin typeface="+mn-lt"/>
              </a:rPr>
              <a:t>Catégorie d’agglomération</a:t>
            </a:r>
            <a:endParaRPr lang="fr-FR" sz="9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448" y="5585153"/>
            <a:ext cx="650933" cy="364883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9917" y="622914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Région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086" y="2302331"/>
            <a:ext cx="474051" cy="404109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730280" y="1980573"/>
            <a:ext cx="2449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Ancienneté en couple avec </a:t>
            </a:r>
            <a:r>
              <a:rPr lang="fr-FR" sz="900" b="1" i="1" dirty="0" smtClean="0">
                <a:solidFill>
                  <a:srgbClr val="C00000"/>
                </a:solidFill>
              </a:rPr>
              <a:t>son partenaire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>
            <a:off x="2967669" y="4175011"/>
            <a:ext cx="451826" cy="29488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441" y="6422953"/>
            <a:ext cx="358493" cy="35849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4750095" y="4472867"/>
            <a:ext cx="163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R</a:t>
            </a:r>
            <a:r>
              <a:rPr lang="fr-FR" sz="900" b="1" i="1" dirty="0" smtClean="0">
                <a:solidFill>
                  <a:srgbClr val="C00000"/>
                </a:solidFill>
              </a:rPr>
              <a:t>apports sexuels dans l’année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5740" y="836952"/>
            <a:ext cx="76145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seulement 62% des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femmes cadres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ont atteint l’orgasme lors de leur dernier rapport sexuel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chez l’ensemble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Françaises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situe à </a:t>
            </a:r>
            <a:r>
              <a:rPr lang="fr-FR" sz="1000" b="1" i="1" dirty="0" smtClean="0">
                <a:solidFill>
                  <a:srgbClr val="B43279"/>
                </a:solidFill>
              </a:rPr>
              <a:t>74%</a:t>
            </a:r>
            <a:endParaRPr lang="fr-FR" sz="1000" b="1" i="1" dirty="0">
              <a:solidFill>
                <a:srgbClr val="B43279"/>
              </a:solidFill>
            </a:endParaRPr>
          </a:p>
        </p:txBody>
      </p:sp>
      <p:sp>
        <p:nvSpPr>
          <p:cNvPr id="82" name="Espace réservé du texte 1"/>
          <p:cNvSpPr txBox="1">
            <a:spLocks/>
          </p:cNvSpPr>
          <p:nvPr/>
        </p:nvSpPr>
        <p:spPr>
          <a:xfrm>
            <a:off x="1240790" y="195263"/>
            <a:ext cx="65506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Le profil des répondants ayant eu </a:t>
            </a:r>
            <a:r>
              <a:rPr lang="fr-FR" sz="1300" dirty="0" smtClean="0"/>
              <a:t>un </a:t>
            </a:r>
            <a:r>
              <a:rPr lang="fr-FR" sz="1300" dirty="0"/>
              <a:t>orgasme au cours de son dernier rapport sexuel</a:t>
            </a:r>
          </a:p>
          <a:p>
            <a:pPr algn="ctr"/>
            <a:endParaRPr lang="fr-FR" sz="200" dirty="0" smtClean="0"/>
          </a:p>
        </p:txBody>
      </p:sp>
      <p:grpSp>
        <p:nvGrpSpPr>
          <p:cNvPr id="42" name="Groupe 41"/>
          <p:cNvGrpSpPr/>
          <p:nvPr/>
        </p:nvGrpSpPr>
        <p:grpSpPr>
          <a:xfrm>
            <a:off x="3976003" y="1416714"/>
            <a:ext cx="648000" cy="549636"/>
            <a:chOff x="8008365" y="2321685"/>
            <a:chExt cx="648000" cy="549636"/>
          </a:xfrm>
        </p:grpSpPr>
        <p:sp>
          <p:nvSpPr>
            <p:cNvPr id="43" name="Rectangle à coins arrondis 42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9" name="Graphique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3200"/>
              </p:ext>
            </p:extLst>
          </p:nvPr>
        </p:nvGraphicFramePr>
        <p:xfrm>
          <a:off x="4323168" y="1400070"/>
          <a:ext cx="4752464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4" name="Rectangle 53"/>
          <p:cNvSpPr/>
          <p:nvPr/>
        </p:nvSpPr>
        <p:spPr>
          <a:xfrm>
            <a:off x="6528269" y="3602610"/>
            <a:ext cx="868743" cy="1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5676207" y="4821173"/>
            <a:ext cx="1682666" cy="19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3597185" y="1957976"/>
            <a:ext cx="5322034" cy="3933825"/>
            <a:chOff x="19369" y="2410151"/>
            <a:chExt cx="5322034" cy="3933825"/>
          </a:xfrm>
        </p:grpSpPr>
        <p:sp>
          <p:nvSpPr>
            <p:cNvPr id="38" name="Rectangle 37"/>
            <p:cNvSpPr/>
            <p:nvPr/>
          </p:nvSpPr>
          <p:spPr>
            <a:xfrm>
              <a:off x="1669597" y="2834200"/>
              <a:ext cx="1368000" cy="3169799"/>
            </a:xfrm>
            <a:prstGeom prst="rect">
              <a:avLst/>
            </a:prstGeom>
            <a:solidFill>
              <a:srgbClr val="F69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9" name="Chart 3"/>
            <p:cNvGraphicFramePr/>
            <p:nvPr>
              <p:extLst>
                <p:ext uri="{D42A27DB-BD31-4B8C-83A1-F6EECF244321}">
                  <p14:modId xmlns:p14="http://schemas.microsoft.com/office/powerpoint/2010/main" val="1410011326"/>
                </p:ext>
              </p:extLst>
            </p:nvPr>
          </p:nvGraphicFramePr>
          <p:xfrm>
            <a:off x="19369" y="2748241"/>
            <a:ext cx="4176712" cy="3266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Freeform 17"/>
            <p:cNvSpPr/>
            <p:nvPr/>
          </p:nvSpPr>
          <p:spPr>
            <a:xfrm>
              <a:off x="1428562" y="2410151"/>
              <a:ext cx="1828800" cy="3933825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23"/>
            <p:cNvSpPr txBox="1"/>
            <p:nvPr/>
          </p:nvSpPr>
          <p:spPr>
            <a:xfrm>
              <a:off x="2605754" y="4036379"/>
              <a:ext cx="2735649" cy="19595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B43279"/>
                  </a:solidFill>
                </a:rPr>
                <a:t>92%</a:t>
              </a:r>
              <a:r>
                <a:rPr lang="en-US" b="1" dirty="0" smtClean="0">
                  <a:solidFill>
                    <a:srgbClr val="254275"/>
                  </a:solidFill>
                </a:rPr>
                <a:t> </a:t>
              </a:r>
              <a:r>
                <a:rPr lang="en-US" sz="1600" b="1" dirty="0">
                  <a:solidFill>
                    <a:srgbClr val="B43279"/>
                  </a:solidFill>
                </a:rPr>
                <a:t>des </a:t>
              </a:r>
              <a:r>
                <a:rPr lang="en-US" sz="1600" b="1" dirty="0" smtClean="0">
                  <a:solidFill>
                    <a:srgbClr val="B43279"/>
                  </a:solidFill>
                </a:rPr>
                <a:t>femmes                   </a:t>
              </a:r>
            </a:p>
            <a:p>
              <a:r>
                <a:rPr lang="fr-FR" sz="1600" b="1" dirty="0" smtClean="0">
                  <a:solidFill>
                    <a:srgbClr val="B43279"/>
                  </a:solidFill>
                </a:rPr>
                <a:t>            </a:t>
              </a:r>
              <a:r>
                <a:rPr lang="fr-FR" sz="1600" b="1" dirty="0">
                  <a:solidFill>
                    <a:srgbClr val="B43279"/>
                  </a:solidFill>
                </a:rPr>
                <a:t>affirment que leur partenaire a atteint l’orgasme lors du dernier rapport sexuel</a:t>
              </a:r>
            </a:p>
            <a:p>
              <a:pPr algn="r"/>
              <a:endParaRPr lang="en-US" sz="4400" b="1" baseline="30000" dirty="0">
                <a:solidFill>
                  <a:srgbClr val="B43279"/>
                </a:solidFill>
              </a:endParaRPr>
            </a:p>
          </p:txBody>
        </p:sp>
      </p:grp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603367" cy="495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Et toujours au cours de ce dernier rapport sexuel, votre partenaire </a:t>
            </a:r>
            <a:r>
              <a:rPr lang="fr-FR" sz="1300" b="1" dirty="0" err="1"/>
              <a:t>a-t-il</a:t>
            </a:r>
            <a:r>
              <a:rPr lang="fr-FR" sz="1300" b="1" dirty="0"/>
              <a:t>/elle eu un orgasme </a:t>
            </a:r>
            <a:r>
              <a:rPr lang="fr-FR" sz="1300" b="1" dirty="0" smtClean="0"/>
              <a:t>?</a:t>
            </a:r>
            <a:endParaRPr lang="fr-FR" sz="1300" b="1" dirty="0"/>
          </a:p>
        </p:txBody>
      </p:sp>
      <p:sp>
        <p:nvSpPr>
          <p:cNvPr id="43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L’obtention par son partenaire d’un orgasme au cours du dernier rapport sexuel</a:t>
            </a:r>
            <a:endParaRPr lang="fr-FR" sz="200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597506" y="1252488"/>
            <a:ext cx="2315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ayant eu rapport sexuel au cours des douze derniers mois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1000" y="6596651"/>
            <a:ext cx="803552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/>
              <a:t> 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Enquête ACSF pour l’ANRS et l’INED réalisée par téléphone entre septembre 1991 et février 1992 auprès de 20 055 personnes, constituant un échantillon aléatoire de la population âgée de 18 à 69 ans résidant en France métropolitaine. Base hors NSP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-762591" y="1957976"/>
            <a:ext cx="5711153" cy="3931237"/>
            <a:chOff x="-1213441" y="3098213"/>
            <a:chExt cx="5711153" cy="3931237"/>
          </a:xfrm>
        </p:grpSpPr>
        <p:grpSp>
          <p:nvGrpSpPr>
            <p:cNvPr id="19" name="Groupe 18"/>
            <p:cNvGrpSpPr/>
            <p:nvPr/>
          </p:nvGrpSpPr>
          <p:grpSpPr>
            <a:xfrm>
              <a:off x="-1213441" y="3098213"/>
              <a:ext cx="4367406" cy="3931237"/>
              <a:chOff x="-1213441" y="3098213"/>
              <a:chExt cx="4367406" cy="393123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68881" y="3517062"/>
                <a:ext cx="1429317" cy="3094196"/>
              </a:xfrm>
              <a:prstGeom prst="rect">
                <a:avLst/>
              </a:prstGeom>
              <a:solidFill>
                <a:srgbClr val="6EB1E4">
                  <a:alpha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aphicFrame>
            <p:nvGraphicFramePr>
              <p:cNvPr id="22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3854944446"/>
                  </p:ext>
                </p:extLst>
              </p:nvPr>
            </p:nvGraphicFramePr>
            <p:xfrm>
              <a:off x="-1213441" y="3334587"/>
              <a:ext cx="4367406" cy="34484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" name="Freeform 16"/>
              <p:cNvSpPr/>
              <p:nvPr/>
            </p:nvSpPr>
            <p:spPr>
              <a:xfrm>
                <a:off x="196146" y="3098213"/>
                <a:ext cx="1912297" cy="3931237"/>
              </a:xfrm>
              <a:custGeom>
                <a:avLst/>
                <a:gdLst>
                  <a:gd name="connsiteX0" fmla="*/ 1188369 w 1828800"/>
                  <a:gd name="connsiteY0" fmla="*/ 949460 h 3781425"/>
                  <a:gd name="connsiteX1" fmla="*/ 637132 w 1828800"/>
                  <a:gd name="connsiteY1" fmla="*/ 952753 h 3781425"/>
                  <a:gd name="connsiteX2" fmla="*/ 564514 w 1828800"/>
                  <a:gd name="connsiteY2" fmla="*/ 962633 h 3781425"/>
                  <a:gd name="connsiteX3" fmla="*/ 501799 w 1828800"/>
                  <a:gd name="connsiteY3" fmla="*/ 988978 h 3781425"/>
                  <a:gd name="connsiteX4" fmla="*/ 462189 w 1828800"/>
                  <a:gd name="connsiteY4" fmla="*/ 1018616 h 3781425"/>
                  <a:gd name="connsiteX5" fmla="*/ 432481 w 1828800"/>
                  <a:gd name="connsiteY5" fmla="*/ 1051547 h 3781425"/>
                  <a:gd name="connsiteX6" fmla="*/ 402774 w 1828800"/>
                  <a:gd name="connsiteY6" fmla="*/ 1084478 h 3781425"/>
                  <a:gd name="connsiteX7" fmla="*/ 373067 w 1828800"/>
                  <a:gd name="connsiteY7" fmla="*/ 1140462 h 3781425"/>
                  <a:gd name="connsiteX8" fmla="*/ 356563 w 1828800"/>
                  <a:gd name="connsiteY8" fmla="*/ 1193152 h 3781425"/>
                  <a:gd name="connsiteX9" fmla="*/ 349961 w 1828800"/>
                  <a:gd name="connsiteY9" fmla="*/ 1245842 h 3781425"/>
                  <a:gd name="connsiteX10" fmla="*/ 346660 w 1828800"/>
                  <a:gd name="connsiteY10" fmla="*/ 2026313 h 3781425"/>
                  <a:gd name="connsiteX11" fmla="*/ 356563 w 1828800"/>
                  <a:gd name="connsiteY11" fmla="*/ 2069123 h 3781425"/>
                  <a:gd name="connsiteX12" fmla="*/ 376368 w 1828800"/>
                  <a:gd name="connsiteY12" fmla="*/ 2098762 h 3781425"/>
                  <a:gd name="connsiteX13" fmla="*/ 406075 w 1828800"/>
                  <a:gd name="connsiteY13" fmla="*/ 2121814 h 3781425"/>
                  <a:gd name="connsiteX14" fmla="*/ 439083 w 1828800"/>
                  <a:gd name="connsiteY14" fmla="*/ 2128400 h 3781425"/>
                  <a:gd name="connsiteX15" fmla="*/ 478693 w 1828800"/>
                  <a:gd name="connsiteY15" fmla="*/ 2128400 h 3781425"/>
                  <a:gd name="connsiteX16" fmla="*/ 521604 w 1828800"/>
                  <a:gd name="connsiteY16" fmla="*/ 2111934 h 3781425"/>
                  <a:gd name="connsiteX17" fmla="*/ 541408 w 1828800"/>
                  <a:gd name="connsiteY17" fmla="*/ 2082296 h 3781425"/>
                  <a:gd name="connsiteX18" fmla="*/ 557913 w 1828800"/>
                  <a:gd name="connsiteY18" fmla="*/ 2052658 h 3781425"/>
                  <a:gd name="connsiteX19" fmla="*/ 557913 w 1828800"/>
                  <a:gd name="connsiteY19" fmla="*/ 1331463 h 3781425"/>
                  <a:gd name="connsiteX20" fmla="*/ 610726 w 1828800"/>
                  <a:gd name="connsiteY20" fmla="*/ 1331463 h 3781425"/>
                  <a:gd name="connsiteX21" fmla="*/ 610726 w 1828800"/>
                  <a:gd name="connsiteY21" fmla="*/ 3264529 h 3781425"/>
                  <a:gd name="connsiteX22" fmla="*/ 627230 w 1828800"/>
                  <a:gd name="connsiteY22" fmla="*/ 3317219 h 3781425"/>
                  <a:gd name="connsiteX23" fmla="*/ 647035 w 1828800"/>
                  <a:gd name="connsiteY23" fmla="*/ 3340271 h 3781425"/>
                  <a:gd name="connsiteX24" fmla="*/ 676742 w 1828800"/>
                  <a:gd name="connsiteY24" fmla="*/ 3363322 h 3781425"/>
                  <a:gd name="connsiteX25" fmla="*/ 699848 w 1828800"/>
                  <a:gd name="connsiteY25" fmla="*/ 3373202 h 3781425"/>
                  <a:gd name="connsiteX26" fmla="*/ 739457 w 1828800"/>
                  <a:gd name="connsiteY26" fmla="*/ 3379788 h 3781425"/>
                  <a:gd name="connsiteX27" fmla="*/ 782368 w 1828800"/>
                  <a:gd name="connsiteY27" fmla="*/ 3379788 h 3781425"/>
                  <a:gd name="connsiteX28" fmla="*/ 821978 w 1828800"/>
                  <a:gd name="connsiteY28" fmla="*/ 3366616 h 3781425"/>
                  <a:gd name="connsiteX29" fmla="*/ 851685 w 1828800"/>
                  <a:gd name="connsiteY29" fmla="*/ 3340271 h 3781425"/>
                  <a:gd name="connsiteX30" fmla="*/ 874791 w 1828800"/>
                  <a:gd name="connsiteY30" fmla="*/ 3313926 h 3781425"/>
                  <a:gd name="connsiteX31" fmla="*/ 887994 w 1828800"/>
                  <a:gd name="connsiteY31" fmla="*/ 3277701 h 3781425"/>
                  <a:gd name="connsiteX32" fmla="*/ 891295 w 1828800"/>
                  <a:gd name="connsiteY32" fmla="*/ 3244770 h 3781425"/>
                  <a:gd name="connsiteX33" fmla="*/ 887994 w 1828800"/>
                  <a:gd name="connsiteY33" fmla="*/ 2118520 h 3781425"/>
                  <a:gd name="connsiteX34" fmla="*/ 940807 w 1828800"/>
                  <a:gd name="connsiteY34" fmla="*/ 2121814 h 3781425"/>
                  <a:gd name="connsiteX35" fmla="*/ 940807 w 1828800"/>
                  <a:gd name="connsiteY35" fmla="*/ 3244770 h 3781425"/>
                  <a:gd name="connsiteX36" fmla="*/ 947409 w 1828800"/>
                  <a:gd name="connsiteY36" fmla="*/ 3290874 h 3781425"/>
                  <a:gd name="connsiteX37" fmla="*/ 960612 w 1828800"/>
                  <a:gd name="connsiteY37" fmla="*/ 3320512 h 3781425"/>
                  <a:gd name="connsiteX38" fmla="*/ 980417 w 1828800"/>
                  <a:gd name="connsiteY38" fmla="*/ 3343564 h 3781425"/>
                  <a:gd name="connsiteX39" fmla="*/ 1010124 w 1828800"/>
                  <a:gd name="connsiteY39" fmla="*/ 3366616 h 3781425"/>
                  <a:gd name="connsiteX40" fmla="*/ 1046433 w 1828800"/>
                  <a:gd name="connsiteY40" fmla="*/ 3379788 h 3781425"/>
                  <a:gd name="connsiteX41" fmla="*/ 1079442 w 1828800"/>
                  <a:gd name="connsiteY41" fmla="*/ 3379788 h 3781425"/>
                  <a:gd name="connsiteX42" fmla="*/ 1119051 w 1828800"/>
                  <a:gd name="connsiteY42" fmla="*/ 3379788 h 3781425"/>
                  <a:gd name="connsiteX43" fmla="*/ 1152060 w 1828800"/>
                  <a:gd name="connsiteY43" fmla="*/ 3366616 h 3781425"/>
                  <a:gd name="connsiteX44" fmla="*/ 1175165 w 1828800"/>
                  <a:gd name="connsiteY44" fmla="*/ 3350150 h 3781425"/>
                  <a:gd name="connsiteX45" fmla="*/ 1194970 w 1828800"/>
                  <a:gd name="connsiteY45" fmla="*/ 3327098 h 3781425"/>
                  <a:gd name="connsiteX46" fmla="*/ 1211474 w 1828800"/>
                  <a:gd name="connsiteY46" fmla="*/ 3297460 h 3781425"/>
                  <a:gd name="connsiteX47" fmla="*/ 1221377 w 1828800"/>
                  <a:gd name="connsiteY47" fmla="*/ 3257942 h 3781425"/>
                  <a:gd name="connsiteX48" fmla="*/ 1221377 w 1828800"/>
                  <a:gd name="connsiteY48" fmla="*/ 1334756 h 3781425"/>
                  <a:gd name="connsiteX49" fmla="*/ 1270889 w 1828800"/>
                  <a:gd name="connsiteY49" fmla="*/ 1334756 h 3781425"/>
                  <a:gd name="connsiteX50" fmla="*/ 1267588 w 1828800"/>
                  <a:gd name="connsiteY50" fmla="*/ 2029606 h 3781425"/>
                  <a:gd name="connsiteX51" fmla="*/ 1280791 w 1828800"/>
                  <a:gd name="connsiteY51" fmla="*/ 2075710 h 3781425"/>
                  <a:gd name="connsiteX52" fmla="*/ 1303897 w 1828800"/>
                  <a:gd name="connsiteY52" fmla="*/ 2105348 h 3781425"/>
                  <a:gd name="connsiteX53" fmla="*/ 1330304 w 1828800"/>
                  <a:gd name="connsiteY53" fmla="*/ 2121814 h 3781425"/>
                  <a:gd name="connsiteX54" fmla="*/ 1360011 w 1828800"/>
                  <a:gd name="connsiteY54" fmla="*/ 2128400 h 3781425"/>
                  <a:gd name="connsiteX55" fmla="*/ 1396320 w 1828800"/>
                  <a:gd name="connsiteY55" fmla="*/ 2128400 h 3781425"/>
                  <a:gd name="connsiteX56" fmla="*/ 1429328 w 1828800"/>
                  <a:gd name="connsiteY56" fmla="*/ 2121814 h 3781425"/>
                  <a:gd name="connsiteX57" fmla="*/ 1449133 w 1828800"/>
                  <a:gd name="connsiteY57" fmla="*/ 2098762 h 3781425"/>
                  <a:gd name="connsiteX58" fmla="*/ 1472239 w 1828800"/>
                  <a:gd name="connsiteY58" fmla="*/ 2072417 h 3781425"/>
                  <a:gd name="connsiteX59" fmla="*/ 1482141 w 1828800"/>
                  <a:gd name="connsiteY59" fmla="*/ 2029606 h 3781425"/>
                  <a:gd name="connsiteX60" fmla="*/ 1482141 w 1828800"/>
                  <a:gd name="connsiteY60" fmla="*/ 1259014 h 3781425"/>
                  <a:gd name="connsiteX61" fmla="*/ 1472239 w 1828800"/>
                  <a:gd name="connsiteY61" fmla="*/ 1186565 h 3781425"/>
                  <a:gd name="connsiteX62" fmla="*/ 1452434 w 1828800"/>
                  <a:gd name="connsiteY62" fmla="*/ 1137168 h 3781425"/>
                  <a:gd name="connsiteX63" fmla="*/ 1416125 w 1828800"/>
                  <a:gd name="connsiteY63" fmla="*/ 1071306 h 3781425"/>
                  <a:gd name="connsiteX64" fmla="*/ 1379816 w 1828800"/>
                  <a:gd name="connsiteY64" fmla="*/ 1031788 h 3781425"/>
                  <a:gd name="connsiteX65" fmla="*/ 1333604 w 1828800"/>
                  <a:gd name="connsiteY65" fmla="*/ 995564 h 3781425"/>
                  <a:gd name="connsiteX66" fmla="*/ 1290694 w 1828800"/>
                  <a:gd name="connsiteY66" fmla="*/ 972512 h 3781425"/>
                  <a:gd name="connsiteX67" fmla="*/ 1231279 w 1828800"/>
                  <a:gd name="connsiteY67" fmla="*/ 952753 h 3781425"/>
                  <a:gd name="connsiteX68" fmla="*/ 914398 w 1828800"/>
                  <a:gd name="connsiteY68" fmla="*/ 401637 h 3781425"/>
                  <a:gd name="connsiteX69" fmla="*/ 675349 w 1828800"/>
                  <a:gd name="connsiteY69" fmla="*/ 640685 h 3781425"/>
                  <a:gd name="connsiteX70" fmla="*/ 914398 w 1828800"/>
                  <a:gd name="connsiteY70" fmla="*/ 879734 h 3781425"/>
                  <a:gd name="connsiteX71" fmla="*/ 1153446 w 1828800"/>
                  <a:gd name="connsiteY71" fmla="*/ 640685 h 3781425"/>
                  <a:gd name="connsiteX72" fmla="*/ 1084679 w 1828800"/>
                  <a:gd name="connsiteY72" fmla="*/ 470404 h 3781425"/>
                  <a:gd name="connsiteX73" fmla="*/ 914398 w 1828800"/>
                  <a:gd name="connsiteY73" fmla="*/ 401637 h 3781425"/>
                  <a:gd name="connsiteX74" fmla="*/ 0 w 1828800"/>
                  <a:gd name="connsiteY74" fmla="*/ 0 h 3781425"/>
                  <a:gd name="connsiteX75" fmla="*/ 1828800 w 1828800"/>
                  <a:gd name="connsiteY75" fmla="*/ 0 h 3781425"/>
                  <a:gd name="connsiteX76" fmla="*/ 1828800 w 1828800"/>
                  <a:gd name="connsiteY76" fmla="*/ 3781425 h 3781425"/>
                  <a:gd name="connsiteX77" fmla="*/ 0 w 1828800"/>
                  <a:gd name="connsiteY77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828800" h="3781425">
                    <a:moveTo>
                      <a:pt x="1188369" y="949460"/>
                    </a:moveTo>
                    <a:lnTo>
                      <a:pt x="637132" y="952753"/>
                    </a:lnTo>
                    <a:lnTo>
                      <a:pt x="564514" y="962633"/>
                    </a:lnTo>
                    <a:lnTo>
                      <a:pt x="501799" y="988978"/>
                    </a:lnTo>
                    <a:lnTo>
                      <a:pt x="462189" y="1018616"/>
                    </a:lnTo>
                    <a:lnTo>
                      <a:pt x="432481" y="1051547"/>
                    </a:lnTo>
                    <a:lnTo>
                      <a:pt x="402774" y="1084478"/>
                    </a:lnTo>
                    <a:lnTo>
                      <a:pt x="373067" y="1140462"/>
                    </a:lnTo>
                    <a:lnTo>
                      <a:pt x="356563" y="1193152"/>
                    </a:lnTo>
                    <a:lnTo>
                      <a:pt x="349961" y="1245842"/>
                    </a:lnTo>
                    <a:lnTo>
                      <a:pt x="346660" y="2026313"/>
                    </a:lnTo>
                    <a:lnTo>
                      <a:pt x="356563" y="2069123"/>
                    </a:lnTo>
                    <a:lnTo>
                      <a:pt x="376368" y="2098762"/>
                    </a:lnTo>
                    <a:lnTo>
                      <a:pt x="406075" y="2121814"/>
                    </a:lnTo>
                    <a:lnTo>
                      <a:pt x="439083" y="2128400"/>
                    </a:lnTo>
                    <a:lnTo>
                      <a:pt x="478693" y="2128400"/>
                    </a:lnTo>
                    <a:lnTo>
                      <a:pt x="521604" y="2111934"/>
                    </a:lnTo>
                    <a:lnTo>
                      <a:pt x="541408" y="2082296"/>
                    </a:lnTo>
                    <a:lnTo>
                      <a:pt x="557913" y="2052658"/>
                    </a:lnTo>
                    <a:lnTo>
                      <a:pt x="557913" y="1331463"/>
                    </a:lnTo>
                    <a:lnTo>
                      <a:pt x="610726" y="1331463"/>
                    </a:lnTo>
                    <a:lnTo>
                      <a:pt x="610726" y="3264529"/>
                    </a:lnTo>
                    <a:lnTo>
                      <a:pt x="627230" y="3317219"/>
                    </a:lnTo>
                    <a:lnTo>
                      <a:pt x="647035" y="3340271"/>
                    </a:lnTo>
                    <a:lnTo>
                      <a:pt x="676742" y="3363322"/>
                    </a:lnTo>
                    <a:lnTo>
                      <a:pt x="699848" y="3373202"/>
                    </a:lnTo>
                    <a:lnTo>
                      <a:pt x="739457" y="3379788"/>
                    </a:lnTo>
                    <a:lnTo>
                      <a:pt x="782368" y="3379788"/>
                    </a:lnTo>
                    <a:lnTo>
                      <a:pt x="821978" y="3366616"/>
                    </a:lnTo>
                    <a:lnTo>
                      <a:pt x="851685" y="3340271"/>
                    </a:lnTo>
                    <a:lnTo>
                      <a:pt x="874791" y="3313926"/>
                    </a:lnTo>
                    <a:lnTo>
                      <a:pt x="887994" y="3277701"/>
                    </a:lnTo>
                    <a:lnTo>
                      <a:pt x="891295" y="3244770"/>
                    </a:lnTo>
                    <a:lnTo>
                      <a:pt x="887994" y="2118520"/>
                    </a:lnTo>
                    <a:lnTo>
                      <a:pt x="940807" y="2121814"/>
                    </a:lnTo>
                    <a:lnTo>
                      <a:pt x="940807" y="3244770"/>
                    </a:lnTo>
                    <a:lnTo>
                      <a:pt x="947409" y="3290874"/>
                    </a:lnTo>
                    <a:lnTo>
                      <a:pt x="960612" y="3320512"/>
                    </a:lnTo>
                    <a:lnTo>
                      <a:pt x="980417" y="3343564"/>
                    </a:lnTo>
                    <a:lnTo>
                      <a:pt x="1010124" y="3366616"/>
                    </a:lnTo>
                    <a:lnTo>
                      <a:pt x="1046433" y="3379788"/>
                    </a:lnTo>
                    <a:lnTo>
                      <a:pt x="1079442" y="3379788"/>
                    </a:lnTo>
                    <a:lnTo>
                      <a:pt x="1119051" y="3379788"/>
                    </a:lnTo>
                    <a:lnTo>
                      <a:pt x="1152060" y="3366616"/>
                    </a:lnTo>
                    <a:lnTo>
                      <a:pt x="1175165" y="3350150"/>
                    </a:lnTo>
                    <a:lnTo>
                      <a:pt x="1194970" y="3327098"/>
                    </a:lnTo>
                    <a:lnTo>
                      <a:pt x="1211474" y="3297460"/>
                    </a:lnTo>
                    <a:lnTo>
                      <a:pt x="1221377" y="3257942"/>
                    </a:lnTo>
                    <a:lnTo>
                      <a:pt x="1221377" y="1334756"/>
                    </a:lnTo>
                    <a:lnTo>
                      <a:pt x="1270889" y="1334756"/>
                    </a:lnTo>
                    <a:lnTo>
                      <a:pt x="1267588" y="2029606"/>
                    </a:lnTo>
                    <a:lnTo>
                      <a:pt x="1280791" y="2075710"/>
                    </a:lnTo>
                    <a:lnTo>
                      <a:pt x="1303897" y="2105348"/>
                    </a:lnTo>
                    <a:lnTo>
                      <a:pt x="1330304" y="2121814"/>
                    </a:lnTo>
                    <a:lnTo>
                      <a:pt x="1360011" y="2128400"/>
                    </a:lnTo>
                    <a:lnTo>
                      <a:pt x="1396320" y="2128400"/>
                    </a:lnTo>
                    <a:lnTo>
                      <a:pt x="1429328" y="2121814"/>
                    </a:lnTo>
                    <a:lnTo>
                      <a:pt x="1449133" y="2098762"/>
                    </a:lnTo>
                    <a:lnTo>
                      <a:pt x="1472239" y="2072417"/>
                    </a:lnTo>
                    <a:lnTo>
                      <a:pt x="1482141" y="2029606"/>
                    </a:lnTo>
                    <a:lnTo>
                      <a:pt x="1482141" y="1259014"/>
                    </a:lnTo>
                    <a:lnTo>
                      <a:pt x="1472239" y="1186565"/>
                    </a:lnTo>
                    <a:lnTo>
                      <a:pt x="1452434" y="1137168"/>
                    </a:lnTo>
                    <a:lnTo>
                      <a:pt x="1416125" y="1071306"/>
                    </a:lnTo>
                    <a:lnTo>
                      <a:pt x="1379816" y="1031788"/>
                    </a:lnTo>
                    <a:lnTo>
                      <a:pt x="1333604" y="995564"/>
                    </a:lnTo>
                    <a:lnTo>
                      <a:pt x="1290694" y="972512"/>
                    </a:lnTo>
                    <a:lnTo>
                      <a:pt x="1231279" y="952753"/>
                    </a:lnTo>
                    <a:close/>
                    <a:moveTo>
                      <a:pt x="914398" y="401637"/>
                    </a:moveTo>
                    <a:cubicBezTo>
                      <a:pt x="783412" y="401637"/>
                      <a:pt x="675349" y="506425"/>
                      <a:pt x="675349" y="640685"/>
                    </a:cubicBezTo>
                    <a:cubicBezTo>
                      <a:pt x="675349" y="771671"/>
                      <a:pt x="783412" y="879734"/>
                      <a:pt x="914398" y="879734"/>
                    </a:cubicBezTo>
                    <a:cubicBezTo>
                      <a:pt x="1048658" y="879734"/>
                      <a:pt x="1153446" y="771671"/>
                      <a:pt x="1153446" y="640685"/>
                    </a:cubicBezTo>
                    <a:cubicBezTo>
                      <a:pt x="1153446" y="575193"/>
                      <a:pt x="1130524" y="516249"/>
                      <a:pt x="1084679" y="470404"/>
                    </a:cubicBezTo>
                    <a:cubicBezTo>
                      <a:pt x="1038834" y="424559"/>
                      <a:pt x="979890" y="401637"/>
                      <a:pt x="914398" y="40163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bIns="61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23"/>
            <p:cNvSpPr txBox="1"/>
            <p:nvPr/>
          </p:nvSpPr>
          <p:spPr>
            <a:xfrm>
              <a:off x="1810218" y="4660643"/>
              <a:ext cx="2687494" cy="15081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4400" b="1" dirty="0" smtClean="0">
                  <a:solidFill>
                    <a:srgbClr val="254275"/>
                  </a:solidFill>
                </a:rPr>
                <a:t>81%</a:t>
              </a:r>
              <a:r>
                <a:rPr lang="fr-FR" sz="4400" b="1" baseline="30000" dirty="0" smtClean="0">
                  <a:solidFill>
                    <a:srgbClr val="254275"/>
                  </a:solidFill>
                </a:rPr>
                <a:t> </a:t>
              </a:r>
              <a:r>
                <a:rPr lang="fr-FR" sz="1600" b="1" dirty="0" smtClean="0">
                  <a:solidFill>
                    <a:srgbClr val="254275"/>
                  </a:solidFill>
                </a:rPr>
                <a:t>des hommes            affirment que leur partenaire a atteint l’orgasme lors du dernier rapport sexuel</a:t>
              </a:r>
              <a:endParaRPr lang="fr-FR" sz="1600" b="1" dirty="0">
                <a:solidFill>
                  <a:srgbClr val="2542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2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684852"/>
              </p:ext>
            </p:extLst>
          </p:nvPr>
        </p:nvGraphicFramePr>
        <p:xfrm>
          <a:off x="524779" y="1795349"/>
          <a:ext cx="5435543" cy="448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Son partenaire actuel est-il le meilleur amant rencontré dans sa vie ?</a:t>
            </a:r>
            <a:endParaRPr lang="fr-FR" sz="200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603367" cy="495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Au fond de vous-même, diriez-vous que votre partenaire sexuel actuel est</a:t>
            </a:r>
            <a:r>
              <a:rPr lang="fr-FR" sz="1300" b="1" dirty="0" smtClean="0"/>
              <a:t>...?</a:t>
            </a:r>
            <a:endParaRPr lang="fr-FR" sz="1300" b="1" dirty="0"/>
          </a:p>
        </p:txBody>
      </p:sp>
      <p:sp>
        <p:nvSpPr>
          <p:cNvPr id="6" name="Rectangle 5"/>
          <p:cNvSpPr/>
          <p:nvPr/>
        </p:nvSpPr>
        <p:spPr>
          <a:xfrm>
            <a:off x="530831" y="1200078"/>
            <a:ext cx="231567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en couple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505470"/>
              </p:ext>
            </p:extLst>
          </p:nvPr>
        </p:nvGraphicFramePr>
        <p:xfrm>
          <a:off x="6281630" y="2318814"/>
          <a:ext cx="2619375" cy="90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à coins arrondis 7"/>
          <p:cNvSpPr/>
          <p:nvPr/>
        </p:nvSpPr>
        <p:spPr bwMode="auto">
          <a:xfrm>
            <a:off x="6086475" y="1958155"/>
            <a:ext cx="2814530" cy="452837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0918" tIns="40459" rIns="80918" bIns="40459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885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701740" y="1794885"/>
            <a:ext cx="1584000" cy="25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1857" tIns="31857" rIns="31857" bIns="3185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Réponses en fonction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de l’âge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33715"/>
              </p:ext>
            </p:extLst>
          </p:nvPr>
        </p:nvGraphicFramePr>
        <p:xfrm>
          <a:off x="6281630" y="3799120"/>
          <a:ext cx="2619375" cy="90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232224"/>
              </p:ext>
            </p:extLst>
          </p:nvPr>
        </p:nvGraphicFramePr>
        <p:xfrm>
          <a:off x="6281630" y="5285063"/>
          <a:ext cx="2619375" cy="90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783" y="2588895"/>
            <a:ext cx="181975" cy="3829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90" y="1173842"/>
            <a:ext cx="231094" cy="2567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/>
          <a:srcRect l="23200" t="12489" r="55067" b="12310"/>
          <a:stretch/>
        </p:blipFill>
        <p:spPr>
          <a:xfrm flipH="1">
            <a:off x="3023575" y="2151764"/>
            <a:ext cx="152596" cy="396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053" y="4041225"/>
            <a:ext cx="181975" cy="3829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/>
          <a:srcRect l="23200" t="12489" r="55067" b="12310"/>
          <a:stretch/>
        </p:blipFill>
        <p:spPr>
          <a:xfrm flipH="1">
            <a:off x="3036845" y="3604094"/>
            <a:ext cx="152596" cy="396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567" y="5515947"/>
            <a:ext cx="181975" cy="38290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8"/>
          <a:srcRect l="23200" t="12489" r="55067" b="12310"/>
          <a:stretch/>
        </p:blipFill>
        <p:spPr>
          <a:xfrm flipH="1">
            <a:off x="2994359" y="5078816"/>
            <a:ext cx="15259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3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612083"/>
              </p:ext>
            </p:extLst>
          </p:nvPr>
        </p:nvGraphicFramePr>
        <p:xfrm>
          <a:off x="466587" y="2021208"/>
          <a:ext cx="4098319" cy="404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1914199" y="5550994"/>
            <a:ext cx="2546531" cy="78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19%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des hommes               </a:t>
            </a:r>
            <a:endParaRPr lang="fr-FR" sz="1500" b="1" dirty="0" smtClean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5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                     </a:t>
            </a:r>
            <a:r>
              <a:rPr lang="fr-FR" sz="15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ont </a:t>
            </a:r>
            <a:r>
              <a:rPr lang="fr-FR" sz="15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déjà menti</a:t>
            </a:r>
            <a:endParaRPr lang="fr-FR" sz="1500" b="1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Arc 4"/>
          <p:cNvSpPr/>
          <p:nvPr/>
        </p:nvSpPr>
        <p:spPr>
          <a:xfrm>
            <a:off x="1233814" y="3158225"/>
            <a:ext cx="2124000" cy="2124000"/>
          </a:xfrm>
          <a:prstGeom prst="arc">
            <a:avLst>
              <a:gd name="adj1" fmla="val 5082948"/>
              <a:gd name="adj2" fmla="val 9392332"/>
            </a:avLst>
          </a:prstGeom>
          <a:ln w="3492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708875" cy="695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Au cours de votre vie, vous est-il déjà arrivé qu’un(e) partenaire sexuel vous demande si vous aviez </a:t>
            </a:r>
            <a:r>
              <a:rPr lang="fr-FR" sz="1300" b="1" dirty="0" smtClean="0"/>
              <a:t>joui juste </a:t>
            </a:r>
            <a:r>
              <a:rPr lang="fr-FR" sz="1300" b="1" dirty="0"/>
              <a:t>après un rapport sexuel ?</a:t>
            </a:r>
          </a:p>
        </p:txBody>
      </p:sp>
      <p:sp>
        <p:nvSpPr>
          <p:cNvPr id="1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L’expérience d’une question du type « T’as joui ? »</a:t>
            </a:r>
            <a:endParaRPr lang="fr-FR" sz="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976426" y="1343371"/>
            <a:ext cx="231567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ayant  déjà eu </a:t>
            </a: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partenaire sexuel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971814" y="2049213"/>
            <a:ext cx="648000" cy="549636"/>
            <a:chOff x="6211189" y="2251304"/>
            <a:chExt cx="648000" cy="549636"/>
          </a:xfrm>
        </p:grpSpPr>
        <p:pic>
          <p:nvPicPr>
            <p:cNvPr id="22" name="Picture 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t="1381" r="83633" b="21620"/>
            <a:stretch/>
          </p:blipFill>
          <p:spPr bwMode="auto">
            <a:xfrm>
              <a:off x="6435773" y="2566948"/>
              <a:ext cx="198000" cy="233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3" name="Rectangle à coins arrondis 22"/>
            <p:cNvSpPr/>
            <p:nvPr/>
          </p:nvSpPr>
          <p:spPr bwMode="auto">
            <a:xfrm>
              <a:off x="6211189" y="2251304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RÉPONSES DES </a:t>
              </a:r>
              <a:r>
                <a:rPr lang="fr-FR" sz="700" b="1" dirty="0" smtClean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HOMMES</a:t>
              </a:r>
              <a:endPara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183926" y="2021208"/>
            <a:ext cx="648000" cy="549636"/>
            <a:chOff x="8008365" y="2321685"/>
            <a:chExt cx="648000" cy="549636"/>
          </a:xfrm>
        </p:grpSpPr>
        <p:sp>
          <p:nvSpPr>
            <p:cNvPr id="25" name="Rectangle à coins arrondis 24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77831"/>
              </p:ext>
            </p:extLst>
          </p:nvPr>
        </p:nvGraphicFramePr>
        <p:xfrm>
          <a:off x="4714737" y="2021208"/>
          <a:ext cx="4098319" cy="404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Arc 26"/>
          <p:cNvSpPr/>
          <p:nvPr/>
        </p:nvSpPr>
        <p:spPr>
          <a:xfrm>
            <a:off x="5481964" y="3158225"/>
            <a:ext cx="2124000" cy="2124000"/>
          </a:xfrm>
          <a:prstGeom prst="arc">
            <a:avLst>
              <a:gd name="adj1" fmla="val 1909021"/>
              <a:gd name="adj2" fmla="val 10082563"/>
            </a:avLst>
          </a:prstGeom>
          <a:ln w="3492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6507926" y="5550994"/>
            <a:ext cx="2546531" cy="78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38%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des femmes </a:t>
            </a:r>
            <a:endParaRPr lang="fr-FR" sz="1500" b="1" dirty="0" smtClean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5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                     </a:t>
            </a:r>
            <a:r>
              <a:rPr lang="fr-FR" sz="15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ont </a:t>
            </a:r>
            <a:r>
              <a:rPr lang="fr-FR" sz="15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déjà menti</a:t>
            </a:r>
            <a:endParaRPr lang="fr-FR" sz="1500" b="1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5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raphique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185707"/>
              </p:ext>
            </p:extLst>
          </p:nvPr>
        </p:nvGraphicFramePr>
        <p:xfrm>
          <a:off x="4323168" y="1400070"/>
          <a:ext cx="4752464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Graphique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006488"/>
              </p:ext>
            </p:extLst>
          </p:nvPr>
        </p:nvGraphicFramePr>
        <p:xfrm>
          <a:off x="-458469" y="1362812"/>
          <a:ext cx="4512223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269950" y="4533755"/>
            <a:ext cx="469391" cy="40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0392" y="129166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392" y="4038873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392" y="2853754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8" y="3492913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741593" y="4999240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Fréquence des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50095" y="3411042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750095" y="2844229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037" y="3049281"/>
            <a:ext cx="330945" cy="35408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66916" y="1762317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5236388" y="3828280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8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8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8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9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0"/>
          <a:srcRect l="18187" r="23868" b="-2436"/>
          <a:stretch/>
        </p:blipFill>
        <p:spPr>
          <a:xfrm>
            <a:off x="5211510" y="1516163"/>
            <a:ext cx="291505" cy="39743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750095" y="128287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0452" y="5402813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750095" y="6035820"/>
            <a:ext cx="2291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2"/>
          <a:srcRect l="47917" t="15206" r="32126" b="53752"/>
          <a:stretch/>
        </p:blipFill>
        <p:spPr>
          <a:xfrm>
            <a:off x="5332280" y="6313203"/>
            <a:ext cx="343926" cy="300935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0392" y="5205907"/>
            <a:ext cx="1816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800" i="1">
                <a:solidFill>
                  <a:srgbClr val="002060"/>
                </a:solidFill>
              </a:defRPr>
            </a:lvl1pPr>
          </a:lstStyle>
          <a:p>
            <a:r>
              <a:rPr lang="fr-FR" sz="900" b="1" dirty="0" smtClean="0">
                <a:solidFill>
                  <a:srgbClr val="C00000"/>
                </a:solidFill>
                <a:latin typeface="+mn-lt"/>
              </a:rPr>
              <a:t>Catégorie d’agglomération</a:t>
            </a:r>
            <a:endParaRPr lang="fr-FR" sz="9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448" y="5585153"/>
            <a:ext cx="650933" cy="364883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9917" y="622914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Région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3086" y="2302331"/>
            <a:ext cx="474051" cy="404109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730280" y="1980573"/>
            <a:ext cx="2449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Ancienneté en couple avec </a:t>
            </a:r>
            <a:r>
              <a:rPr lang="fr-FR" sz="900" b="1" i="1" dirty="0" smtClean="0">
                <a:solidFill>
                  <a:srgbClr val="C00000"/>
                </a:solidFill>
              </a:rPr>
              <a:t>son partenaire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>
            <a:off x="2744773" y="1398291"/>
            <a:ext cx="451826" cy="29488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441" y="6422953"/>
            <a:ext cx="358493" cy="35849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4750095" y="4472867"/>
            <a:ext cx="163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R</a:t>
            </a:r>
            <a:r>
              <a:rPr lang="fr-FR" sz="900" b="1" i="1" dirty="0" smtClean="0">
                <a:solidFill>
                  <a:srgbClr val="C00000"/>
                </a:solidFill>
              </a:rPr>
              <a:t>apports sexuels dans l’année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5740" y="836952"/>
            <a:ext cx="7614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48% des jeunes de moins de 30 ans  ont déjà menti à la question «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T’as joui ? »</a:t>
            </a:r>
            <a:endParaRPr lang="fr-FR" sz="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chez l’ensemble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Françaises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situe à </a:t>
            </a:r>
            <a:r>
              <a:rPr lang="fr-FR" sz="1000" b="1" i="1" dirty="0" smtClean="0">
                <a:solidFill>
                  <a:schemeClr val="accent2">
                    <a:lumMod val="75000"/>
                  </a:schemeClr>
                </a:solidFill>
              </a:rPr>
              <a:t>38%</a:t>
            </a:r>
            <a:endParaRPr lang="fr-FR" sz="1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Espace réservé du texte 1"/>
          <p:cNvSpPr txBox="1">
            <a:spLocks/>
          </p:cNvSpPr>
          <p:nvPr/>
        </p:nvSpPr>
        <p:spPr>
          <a:xfrm>
            <a:off x="1240790" y="195263"/>
            <a:ext cx="65506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Le profil des Françaises </a:t>
            </a:r>
            <a:r>
              <a:rPr lang="fr-FR" sz="1300" dirty="0"/>
              <a:t>ayant déjà menti à la question « T’as joui ? »</a:t>
            </a:r>
            <a:endParaRPr lang="fr-FR" sz="1300" dirty="0"/>
          </a:p>
          <a:p>
            <a:pPr algn="ctr"/>
            <a:endParaRPr lang="fr-FR" sz="200" dirty="0" smtClean="0"/>
          </a:p>
        </p:txBody>
      </p:sp>
      <p:grpSp>
        <p:nvGrpSpPr>
          <p:cNvPr id="41" name="Groupe 40"/>
          <p:cNvGrpSpPr/>
          <p:nvPr/>
        </p:nvGrpSpPr>
        <p:grpSpPr>
          <a:xfrm>
            <a:off x="3976003" y="1416714"/>
            <a:ext cx="648000" cy="549636"/>
            <a:chOff x="8008365" y="2321685"/>
            <a:chExt cx="648000" cy="549636"/>
          </a:xfrm>
        </p:grpSpPr>
        <p:sp>
          <p:nvSpPr>
            <p:cNvPr id="42" name="Rectangle à coins arrondis 41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23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43348"/>
              </p:ext>
            </p:extLst>
          </p:nvPr>
        </p:nvGraphicFramePr>
        <p:xfrm>
          <a:off x="4694451" y="2797229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63139"/>
              </p:ext>
            </p:extLst>
          </p:nvPr>
        </p:nvGraphicFramePr>
        <p:xfrm>
          <a:off x="378431" y="2784502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2754153" y="4196255"/>
            <a:ext cx="2079314" cy="9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42%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hommes               ont déjà simulé dans leur vie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5" name="Arc 4"/>
          <p:cNvSpPr/>
          <p:nvPr/>
        </p:nvSpPr>
        <p:spPr>
          <a:xfrm>
            <a:off x="658266" y="3234447"/>
            <a:ext cx="2124000" cy="2124000"/>
          </a:xfrm>
          <a:prstGeom prst="arc">
            <a:avLst>
              <a:gd name="adj1" fmla="val 16257379"/>
              <a:gd name="adj2" fmla="val 3786539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6509316" y="4953672"/>
            <a:ext cx="2501155" cy="77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59%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fe</a:t>
            </a:r>
            <a:r>
              <a:rPr lang="fr-FR" sz="1500" b="1" dirty="0">
                <a:solidFill>
                  <a:srgbClr val="336699"/>
                </a:solidFill>
              </a:rPr>
              <a:t>mmes </a:t>
            </a:r>
            <a:r>
              <a:rPr lang="fr-FR" sz="1500" b="1" dirty="0" smtClean="0">
                <a:solidFill>
                  <a:srgbClr val="336699"/>
                </a:solidFill>
              </a:rPr>
              <a:t>              ont </a:t>
            </a:r>
            <a:r>
              <a:rPr lang="fr-FR" sz="1500" b="1" dirty="0">
                <a:solidFill>
                  <a:srgbClr val="336699"/>
                </a:solidFill>
              </a:rPr>
              <a:t>déjà simulé dans leur vie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8" name="Arc 7"/>
          <p:cNvSpPr/>
          <p:nvPr/>
        </p:nvSpPr>
        <p:spPr>
          <a:xfrm>
            <a:off x="4964761" y="3266224"/>
            <a:ext cx="2124000" cy="2124000"/>
          </a:xfrm>
          <a:prstGeom prst="arc">
            <a:avLst>
              <a:gd name="adj1" fmla="val 16257379"/>
              <a:gd name="adj2" fmla="val 7134237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282580" y="1436164"/>
            <a:ext cx="1620000" cy="2271206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1000" b="1" dirty="0" smtClean="0">
                <a:solidFill>
                  <a:srgbClr val="B80000"/>
                </a:solidFill>
                <a:cs typeface="Calibri" pitchFamily="34" charset="0"/>
              </a:rPr>
              <a:t> </a:t>
            </a:r>
            <a:endParaRPr lang="fr-FR" sz="1000" b="1" dirty="0">
              <a:solidFill>
                <a:srgbClr val="B80000"/>
              </a:solidFill>
              <a:cs typeface="Calibri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631096" y="1231657"/>
            <a:ext cx="980481" cy="25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É</a:t>
            </a:r>
            <a:r>
              <a:rPr lang="fr-FR" sz="800" b="1" dirty="0" smtClean="0">
                <a:solidFill>
                  <a:schemeClr val="bg1"/>
                </a:solidFill>
                <a:cs typeface="Calibri" pitchFamily="34" charset="0"/>
              </a:rPr>
              <a:t>VOLUTION  DEPUIS 1998</a:t>
            </a:r>
            <a:endParaRPr lang="fr-FR" sz="8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011234162"/>
              </p:ext>
            </p:extLst>
          </p:nvPr>
        </p:nvGraphicFramePr>
        <p:xfrm>
          <a:off x="7305426" y="1963655"/>
          <a:ext cx="1562331" cy="165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7366489" y="1539768"/>
            <a:ext cx="1483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fr-FR" sz="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Champ : 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femmes de 18 à 65 ans ayant déjà eu un partenaire sexuel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8765" y="6290132"/>
            <a:ext cx="452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Étude Ipsos pour VSD réalisée par téléphone les 13 et 14 février 1998 auprès d’un échantillon de 434 femmes âgées de 18 à 65 ans, extrait d’un échantillon représentatif de la population française âgée de 18 ans et plus. La formulation de la question était la suivante : Vous arrive-t-il de simuler l’orgasme ? »..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823175" cy="495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V</a:t>
            </a:r>
            <a:r>
              <a:rPr lang="fr-FR" sz="1300" b="1" dirty="0" smtClean="0"/>
              <a:t>ous </a:t>
            </a:r>
            <a:r>
              <a:rPr lang="fr-FR" sz="1300" b="1" dirty="0"/>
              <a:t>est-il déjà arrivé de feindre d’atteindre l’orgasme </a:t>
            </a:r>
            <a:r>
              <a:rPr lang="fr-FR" sz="1300" b="1" dirty="0" smtClean="0"/>
              <a:t>avec </a:t>
            </a:r>
            <a:r>
              <a:rPr lang="fr-FR" sz="1300" b="1" u="sng" dirty="0" smtClean="0"/>
              <a:t>un </a:t>
            </a:r>
            <a:r>
              <a:rPr lang="fr-FR" sz="1300" b="1" u="sng" dirty="0"/>
              <a:t>partenaire au cours de votre </a:t>
            </a:r>
            <a:r>
              <a:rPr lang="fr-FR" sz="1300" b="1" u="sng" dirty="0" smtClean="0"/>
              <a:t>vie</a:t>
            </a:r>
            <a:r>
              <a:rPr lang="fr-FR" sz="1300" dirty="0" smtClean="0"/>
              <a:t> </a:t>
            </a:r>
            <a:r>
              <a:rPr lang="fr-FR" sz="1300" b="1" dirty="0" smtClean="0"/>
              <a:t>?</a:t>
            </a:r>
            <a:endParaRPr lang="fr-FR" sz="1300" b="1" dirty="0"/>
          </a:p>
        </p:txBody>
      </p:sp>
      <p:sp>
        <p:nvSpPr>
          <p:cNvPr id="1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La simulation d’un orgasme avec un partenaire </a:t>
            </a:r>
            <a:endParaRPr lang="fr-FR" sz="1500" dirty="0" smtClean="0"/>
          </a:p>
          <a:p>
            <a:pPr lvl="0" algn="ctr" defTabSz="914279"/>
            <a:r>
              <a:rPr lang="fr-FR" sz="1500" dirty="0" smtClean="0"/>
              <a:t>au </a:t>
            </a:r>
            <a:r>
              <a:rPr lang="fr-FR" sz="1500" dirty="0"/>
              <a:t>cours de sa vie </a:t>
            </a:r>
            <a:endParaRPr lang="fr-FR" sz="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81476" y="1207432"/>
            <a:ext cx="231567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 ayant déjà eu un partenaire sexuel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554138" y="2092711"/>
            <a:ext cx="648000" cy="549636"/>
            <a:chOff x="6211189" y="2251304"/>
            <a:chExt cx="648000" cy="549636"/>
          </a:xfrm>
        </p:grpSpPr>
        <p:pic>
          <p:nvPicPr>
            <p:cNvPr id="22" name="Picture 4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t="1381" r="83633" b="21620"/>
            <a:stretch/>
          </p:blipFill>
          <p:spPr bwMode="auto">
            <a:xfrm>
              <a:off x="6435773" y="2566948"/>
              <a:ext cx="198000" cy="233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3" name="Rectangle à coins arrondis 22"/>
            <p:cNvSpPr/>
            <p:nvPr/>
          </p:nvSpPr>
          <p:spPr bwMode="auto">
            <a:xfrm>
              <a:off x="6211189" y="2251304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RÉPONSES DES </a:t>
              </a:r>
              <a:r>
                <a:rPr lang="fr-FR" sz="700" b="1" dirty="0" smtClean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HOMMES</a:t>
              </a:r>
              <a:endPara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759528" y="2092711"/>
            <a:ext cx="648000" cy="549636"/>
            <a:chOff x="8008365" y="2321685"/>
            <a:chExt cx="648000" cy="549636"/>
          </a:xfrm>
        </p:grpSpPr>
        <p:sp>
          <p:nvSpPr>
            <p:cNvPr id="25" name="Rectangle à coins arrondis 24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024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15006"/>
              </p:ext>
            </p:extLst>
          </p:nvPr>
        </p:nvGraphicFramePr>
        <p:xfrm>
          <a:off x="607031" y="2736877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c 4"/>
          <p:cNvSpPr/>
          <p:nvPr/>
        </p:nvSpPr>
        <p:spPr>
          <a:xfrm>
            <a:off x="886866" y="3196347"/>
            <a:ext cx="2124000" cy="2124000"/>
          </a:xfrm>
          <a:prstGeom prst="arc">
            <a:avLst>
              <a:gd name="adj1" fmla="val 16257379"/>
              <a:gd name="adj2" fmla="val 3463205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63966"/>
              </p:ext>
            </p:extLst>
          </p:nvPr>
        </p:nvGraphicFramePr>
        <p:xfrm>
          <a:off x="4923051" y="2749604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rc 7"/>
          <p:cNvSpPr/>
          <p:nvPr/>
        </p:nvSpPr>
        <p:spPr>
          <a:xfrm>
            <a:off x="5193361" y="3228124"/>
            <a:ext cx="2124000" cy="2124000"/>
          </a:xfrm>
          <a:prstGeom prst="arc">
            <a:avLst>
              <a:gd name="adj1" fmla="val 16257379"/>
              <a:gd name="adj2" fmla="val 6939629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708875" cy="495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 smtClean="0"/>
              <a:t>Vous </a:t>
            </a:r>
            <a:r>
              <a:rPr lang="fr-FR" sz="1300" b="1" dirty="0"/>
              <a:t>est-il déjà arrivé de feindre d’atteindre l’orgasme avec </a:t>
            </a:r>
            <a:r>
              <a:rPr lang="fr-FR" sz="1300" b="1" u="sng" dirty="0" smtClean="0"/>
              <a:t>votre </a:t>
            </a:r>
            <a:r>
              <a:rPr lang="fr-FR" sz="1300" b="1" u="sng" dirty="0"/>
              <a:t>partenaire </a:t>
            </a:r>
            <a:r>
              <a:rPr lang="fr-FR" sz="1300" b="1" u="sng" dirty="0" smtClean="0"/>
              <a:t>actuel </a:t>
            </a:r>
            <a:r>
              <a:rPr lang="fr-FR" sz="1300" b="1" dirty="0" smtClean="0"/>
              <a:t>?</a:t>
            </a:r>
            <a:endParaRPr lang="fr-FR" sz="1300" b="1" dirty="0"/>
          </a:p>
        </p:txBody>
      </p:sp>
      <p:sp>
        <p:nvSpPr>
          <p:cNvPr id="1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La simulation d’un orgasme avec un partenaire </a:t>
            </a:r>
          </a:p>
          <a:p>
            <a:pPr lvl="0" algn="ctr" defTabSz="914279"/>
            <a:r>
              <a:rPr lang="fr-FR" sz="1500" dirty="0" smtClean="0"/>
              <a:t>avec son </a:t>
            </a:r>
            <a:r>
              <a:rPr lang="fr-FR" sz="1500" dirty="0"/>
              <a:t>partenaire actuel</a:t>
            </a:r>
            <a:endParaRPr lang="fr-FR" sz="200" dirty="0" smtClean="0"/>
          </a:p>
        </p:txBody>
      </p:sp>
      <p:grpSp>
        <p:nvGrpSpPr>
          <p:cNvPr id="21" name="Groupe 20"/>
          <p:cNvGrpSpPr/>
          <p:nvPr/>
        </p:nvGrpSpPr>
        <p:grpSpPr>
          <a:xfrm>
            <a:off x="1782738" y="2054611"/>
            <a:ext cx="648000" cy="549636"/>
            <a:chOff x="6211189" y="2251304"/>
            <a:chExt cx="648000" cy="549636"/>
          </a:xfrm>
        </p:grpSpPr>
        <p:pic>
          <p:nvPicPr>
            <p:cNvPr id="22" name="Picture 4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t="1381" r="83633" b="21620"/>
            <a:stretch/>
          </p:blipFill>
          <p:spPr bwMode="auto">
            <a:xfrm>
              <a:off x="6435773" y="2566948"/>
              <a:ext cx="198000" cy="233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3" name="Rectangle à coins arrondis 22"/>
            <p:cNvSpPr/>
            <p:nvPr/>
          </p:nvSpPr>
          <p:spPr bwMode="auto">
            <a:xfrm>
              <a:off x="6211189" y="2251304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RÉPONSES DES </a:t>
              </a:r>
              <a:r>
                <a:rPr lang="fr-FR" sz="700" b="1" dirty="0" smtClean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HOMMES</a:t>
              </a:r>
              <a:endPara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988128" y="2054611"/>
            <a:ext cx="648000" cy="549636"/>
            <a:chOff x="8008365" y="2321685"/>
            <a:chExt cx="648000" cy="549636"/>
          </a:xfrm>
        </p:grpSpPr>
        <p:sp>
          <p:nvSpPr>
            <p:cNvPr id="25" name="Rectangle à coins arrondis 24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3007968" y="4077918"/>
            <a:ext cx="2546531" cy="9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42%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hommes               ont déjà simulé avec leur partenaire actuel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6728391" y="4934622"/>
            <a:ext cx="2501155" cy="9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58%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fe</a:t>
            </a:r>
            <a:r>
              <a:rPr lang="fr-FR" sz="1500" b="1" dirty="0">
                <a:solidFill>
                  <a:srgbClr val="336699"/>
                </a:solidFill>
              </a:rPr>
              <a:t>mmes </a:t>
            </a:r>
            <a:r>
              <a:rPr lang="fr-FR" sz="1500" b="1" dirty="0" smtClean="0">
                <a:solidFill>
                  <a:srgbClr val="336699"/>
                </a:solidFill>
              </a:rPr>
              <a:t>              ont </a:t>
            </a:r>
            <a:r>
              <a:rPr lang="fr-FR" sz="1500" b="1" dirty="0">
                <a:solidFill>
                  <a:srgbClr val="336699"/>
                </a:solidFill>
              </a:rPr>
              <a:t>déjà simulé avec leur partenaire actuel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9406" y="1154736"/>
            <a:ext cx="1374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</a:t>
            </a:r>
            <a:r>
              <a:rPr lang="fr-FR" sz="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actuellement en </a:t>
            </a: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couple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565" y="1173842"/>
            <a:ext cx="231094" cy="2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raphique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929234"/>
              </p:ext>
            </p:extLst>
          </p:nvPr>
        </p:nvGraphicFramePr>
        <p:xfrm>
          <a:off x="4323168" y="1400070"/>
          <a:ext cx="4752464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Graphique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086539"/>
              </p:ext>
            </p:extLst>
          </p:nvPr>
        </p:nvGraphicFramePr>
        <p:xfrm>
          <a:off x="-458469" y="1362812"/>
          <a:ext cx="4512223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269950" y="4533755"/>
            <a:ext cx="469391" cy="40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0392" y="129166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392" y="4038873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392" y="2853754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8" y="3492913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741593" y="4999240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Fréquence des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50095" y="3411042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750095" y="2844229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037" y="3049281"/>
            <a:ext cx="330945" cy="35408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66916" y="1762317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5236388" y="3828280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8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8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8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9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0"/>
          <a:srcRect l="18187" r="23868" b="-2436"/>
          <a:stretch/>
        </p:blipFill>
        <p:spPr>
          <a:xfrm>
            <a:off x="5211510" y="1516163"/>
            <a:ext cx="291505" cy="39743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750095" y="128287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0452" y="5402813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750095" y="6035820"/>
            <a:ext cx="2291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2"/>
          <a:srcRect l="47917" t="15206" r="32126" b="53752"/>
          <a:stretch/>
        </p:blipFill>
        <p:spPr>
          <a:xfrm>
            <a:off x="5332280" y="6313203"/>
            <a:ext cx="343926" cy="300935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0392" y="5205907"/>
            <a:ext cx="1816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800" i="1">
                <a:solidFill>
                  <a:srgbClr val="002060"/>
                </a:solidFill>
              </a:defRPr>
            </a:lvl1pPr>
          </a:lstStyle>
          <a:p>
            <a:r>
              <a:rPr lang="fr-FR" sz="900" b="1" dirty="0" smtClean="0">
                <a:solidFill>
                  <a:srgbClr val="C00000"/>
                </a:solidFill>
                <a:latin typeface="+mn-lt"/>
              </a:rPr>
              <a:t>Catégorie d’agglomération</a:t>
            </a:r>
            <a:endParaRPr lang="fr-FR" sz="9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448" y="5585153"/>
            <a:ext cx="650933" cy="364883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9917" y="622914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Région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3086" y="2302331"/>
            <a:ext cx="474051" cy="404109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730280" y="1980573"/>
            <a:ext cx="2449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Ancienneté en couple avec </a:t>
            </a:r>
            <a:r>
              <a:rPr lang="fr-FR" sz="900" b="1" i="1" dirty="0" smtClean="0">
                <a:solidFill>
                  <a:srgbClr val="C00000"/>
                </a:solidFill>
              </a:rPr>
              <a:t>son partenaire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>
            <a:off x="3115470" y="2302331"/>
            <a:ext cx="451826" cy="29488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441" y="6422953"/>
            <a:ext cx="358493" cy="35849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4750095" y="4472867"/>
            <a:ext cx="163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R</a:t>
            </a:r>
            <a:r>
              <a:rPr lang="fr-FR" sz="900" b="1" i="1" dirty="0" smtClean="0">
                <a:solidFill>
                  <a:srgbClr val="C00000"/>
                </a:solidFill>
              </a:rPr>
              <a:t>apports sexuels dans l’année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478009" y="930029"/>
            <a:ext cx="2938294" cy="310851"/>
            <a:chOff x="110497" y="967315"/>
            <a:chExt cx="2938294" cy="310851"/>
          </a:xfrm>
        </p:grpSpPr>
        <p:sp>
          <p:nvSpPr>
            <p:cNvPr id="49" name="Rectangle 48"/>
            <p:cNvSpPr/>
            <p:nvPr/>
          </p:nvSpPr>
          <p:spPr>
            <a:xfrm>
              <a:off x="110497" y="1074389"/>
              <a:ext cx="108000" cy="10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5533" y="1081431"/>
              <a:ext cx="108000" cy="108000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2075" y="979131"/>
              <a:ext cx="15951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Oui, </a:t>
              </a:r>
            </a:p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souvent</a:t>
              </a:r>
              <a:endPara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77933" y="967315"/>
              <a:ext cx="1590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Oui, </a:t>
              </a:r>
            </a:p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parfois</a:t>
              </a:r>
              <a:endPara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24224" y="1081431"/>
              <a:ext cx="108000" cy="10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458518" y="1001167"/>
              <a:ext cx="1590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Oui, mais </a:t>
              </a:r>
            </a:p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assez rarement</a:t>
              </a:r>
              <a:endPara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815740" y="836952"/>
            <a:ext cx="76145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72% des Françaises de 60 à 69 ans en ont déjà simulé avec leur partenaire actuel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chez l’ensemble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Françaises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situe à </a:t>
            </a:r>
            <a:r>
              <a:rPr lang="fr-FR" sz="1000" b="1" i="1" dirty="0" smtClean="0">
                <a:solidFill>
                  <a:srgbClr val="336699"/>
                </a:solidFill>
              </a:rPr>
              <a:t>58%</a:t>
            </a:r>
            <a:endParaRPr lang="fr-FR" sz="1000" b="1" i="1" dirty="0">
              <a:solidFill>
                <a:srgbClr val="336699"/>
              </a:solidFill>
            </a:endParaRPr>
          </a:p>
        </p:txBody>
      </p:sp>
      <p:sp>
        <p:nvSpPr>
          <p:cNvPr id="82" name="Espace réservé du texte 1"/>
          <p:cNvSpPr txBox="1">
            <a:spLocks/>
          </p:cNvSpPr>
          <p:nvPr/>
        </p:nvSpPr>
        <p:spPr>
          <a:xfrm>
            <a:off x="1240790" y="195263"/>
            <a:ext cx="65506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La proportion de Françaises ayant déjà simulé avec leur partenaire actuel</a:t>
            </a:r>
            <a:endParaRPr lang="fr-FR" sz="1300" dirty="0"/>
          </a:p>
          <a:p>
            <a:pPr algn="ctr"/>
            <a:endParaRPr lang="fr-FR" sz="200" dirty="0" smtClean="0"/>
          </a:p>
        </p:txBody>
      </p:sp>
      <p:grpSp>
        <p:nvGrpSpPr>
          <p:cNvPr id="42" name="Groupe 41"/>
          <p:cNvGrpSpPr/>
          <p:nvPr/>
        </p:nvGrpSpPr>
        <p:grpSpPr>
          <a:xfrm>
            <a:off x="3976003" y="1416714"/>
            <a:ext cx="648000" cy="549636"/>
            <a:chOff x="8008365" y="2321685"/>
            <a:chExt cx="648000" cy="549636"/>
          </a:xfrm>
        </p:grpSpPr>
        <p:sp>
          <p:nvSpPr>
            <p:cNvPr id="43" name="Rectangle à coins arrondis 42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6376119" y="1837592"/>
            <a:ext cx="868743" cy="1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6384621" y="3600273"/>
            <a:ext cx="868743" cy="1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8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690881"/>
              </p:ext>
            </p:extLst>
          </p:nvPr>
        </p:nvGraphicFramePr>
        <p:xfrm>
          <a:off x="524779" y="2198269"/>
          <a:ext cx="5435543" cy="388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Les ruptures décidées en raison du manque de performance du </a:t>
            </a:r>
            <a:r>
              <a:rPr lang="fr-FR" sz="1500" dirty="0" smtClean="0"/>
              <a:t>conjoint</a:t>
            </a:r>
            <a:endParaRPr lang="fr-FR" sz="200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603367" cy="495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Au cours de votre vie, vous est-il déjà arrivé… ?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028932"/>
              </p:ext>
            </p:extLst>
          </p:nvPr>
        </p:nvGraphicFramePr>
        <p:xfrm>
          <a:off x="6281628" y="2273632"/>
          <a:ext cx="2619375" cy="116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à coins arrondis 7"/>
          <p:cNvSpPr/>
          <p:nvPr/>
        </p:nvSpPr>
        <p:spPr bwMode="auto">
          <a:xfrm>
            <a:off x="6086475" y="1958155"/>
            <a:ext cx="2814530" cy="452837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0918" tIns="40459" rIns="80918" bIns="40459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885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701740" y="1812919"/>
            <a:ext cx="1584000" cy="25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1857" tIns="31857" rIns="31857" bIns="3185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Réponses en fonction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de l’âge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226" y="1140757"/>
            <a:ext cx="231567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 ayant déjà eu un partenaire sexuel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031380"/>
              </p:ext>
            </p:extLst>
          </p:nvPr>
        </p:nvGraphicFramePr>
        <p:xfrm>
          <a:off x="6281628" y="3558109"/>
          <a:ext cx="2619375" cy="116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143224"/>
              </p:ext>
            </p:extLst>
          </p:nvPr>
        </p:nvGraphicFramePr>
        <p:xfrm>
          <a:off x="6281628" y="4917951"/>
          <a:ext cx="2619375" cy="116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336" y="2857894"/>
            <a:ext cx="153722" cy="3234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23200" t="12489" r="55067" b="12310"/>
          <a:stretch/>
        </p:blipFill>
        <p:spPr>
          <a:xfrm flipH="1">
            <a:off x="3533775" y="2489471"/>
            <a:ext cx="128904" cy="3345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336" y="4138774"/>
            <a:ext cx="153722" cy="3234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l="23200" t="12489" r="55067" b="12310"/>
          <a:stretch/>
        </p:blipFill>
        <p:spPr>
          <a:xfrm flipH="1">
            <a:off x="3533775" y="3770351"/>
            <a:ext cx="128904" cy="3345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336" y="5451571"/>
            <a:ext cx="153722" cy="3234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/>
          <a:srcRect l="23200" t="12489" r="55067" b="12310"/>
          <a:stretch/>
        </p:blipFill>
        <p:spPr>
          <a:xfrm flipH="1">
            <a:off x="3533775" y="5054573"/>
            <a:ext cx="128904" cy="3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26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956810"/>
              </p:ext>
            </p:extLst>
          </p:nvPr>
        </p:nvGraphicFramePr>
        <p:xfrm>
          <a:off x="7010276" y="2329663"/>
          <a:ext cx="2222098" cy="140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869831"/>
              </p:ext>
            </p:extLst>
          </p:nvPr>
        </p:nvGraphicFramePr>
        <p:xfrm>
          <a:off x="617904" y="2915942"/>
          <a:ext cx="4204678" cy="309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676388"/>
              </p:ext>
            </p:extLst>
          </p:nvPr>
        </p:nvGraphicFramePr>
        <p:xfrm>
          <a:off x="5198609" y="2334734"/>
          <a:ext cx="2222098" cy="140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3561915" y="4724421"/>
            <a:ext cx="4741846" cy="10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34%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</a:p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600" b="1" dirty="0" smtClean="0">
                <a:solidFill>
                  <a:srgbClr val="336699"/>
                </a:solidFill>
                <a:latin typeface="Calibri"/>
              </a:rPr>
              <a:t>Sont </a:t>
            </a:r>
            <a:r>
              <a:rPr lang="fr-FR" sz="1600" b="1" dirty="0">
                <a:solidFill>
                  <a:srgbClr val="336699"/>
                </a:solidFill>
              </a:rPr>
              <a:t>déjà </a:t>
            </a:r>
            <a:r>
              <a:rPr lang="fr-FR" sz="1600" b="1" dirty="0" smtClean="0">
                <a:solidFill>
                  <a:srgbClr val="336699"/>
                </a:solidFill>
              </a:rPr>
              <a:t>allés chercher des informations </a:t>
            </a:r>
            <a:r>
              <a:rPr lang="fr-FR" sz="1600" b="1" dirty="0">
                <a:solidFill>
                  <a:srgbClr val="336699"/>
                </a:solidFill>
              </a:rPr>
              <a:t>sur </a:t>
            </a:r>
            <a:r>
              <a:rPr lang="fr-FR" sz="1600" b="1" dirty="0" smtClean="0">
                <a:solidFill>
                  <a:srgbClr val="336699"/>
                </a:solidFill>
              </a:rPr>
              <a:t>internet pour </a:t>
            </a:r>
            <a:r>
              <a:rPr lang="fr-FR" sz="1600" b="1" dirty="0">
                <a:solidFill>
                  <a:srgbClr val="336699"/>
                </a:solidFill>
              </a:rPr>
              <a:t>améliorer </a:t>
            </a:r>
            <a:r>
              <a:rPr lang="fr-FR" sz="1600" b="1" dirty="0" smtClean="0">
                <a:solidFill>
                  <a:srgbClr val="336699"/>
                </a:solidFill>
              </a:rPr>
              <a:t>leurs </a:t>
            </a:r>
            <a:r>
              <a:rPr lang="fr-FR" sz="1600" b="1" dirty="0">
                <a:solidFill>
                  <a:srgbClr val="336699"/>
                </a:solidFill>
              </a:rPr>
              <a:t>performances sexuelles</a:t>
            </a:r>
            <a:endParaRPr lang="fr-FR" sz="100" b="1" dirty="0">
              <a:solidFill>
                <a:srgbClr val="336699"/>
              </a:solidFill>
              <a:latin typeface="Calibri"/>
            </a:endParaRPr>
          </a:p>
        </p:txBody>
      </p:sp>
      <p:pic>
        <p:nvPicPr>
          <p:cNvPr id="7" name="Pictur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381" r="83633" b="21620"/>
          <a:stretch/>
        </p:blipFill>
        <p:spPr bwMode="auto">
          <a:xfrm>
            <a:off x="6157422" y="2053883"/>
            <a:ext cx="198000" cy="2339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Rectangle à coins arrondis 7"/>
          <p:cNvSpPr/>
          <p:nvPr/>
        </p:nvSpPr>
        <p:spPr bwMode="auto">
          <a:xfrm>
            <a:off x="5932838" y="1738239"/>
            <a:ext cx="648000" cy="324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RÉPONSES DES </a:t>
            </a:r>
            <a:r>
              <a:rPr lang="fr-FR" sz="700" b="1" dirty="0" smtClean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HOMMES</a:t>
            </a:r>
            <a:endParaRPr lang="fr-FR" sz="700" b="1" dirty="0">
              <a:solidFill>
                <a:srgbClr val="007CDA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773816" y="1723289"/>
            <a:ext cx="648000" cy="324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FF3399"/>
                </a:solidFill>
                <a:latin typeface="Trebuchet MS" pitchFamily="34" charset="0"/>
                <a:cs typeface="Calibri" pitchFamily="34" charset="0"/>
              </a:rPr>
              <a:t>RÉPONSES DES FEMMES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b="18027"/>
          <a:stretch/>
        </p:blipFill>
        <p:spPr bwMode="auto">
          <a:xfrm>
            <a:off x="7996675" y="2038933"/>
            <a:ext cx="172261" cy="2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rc 10"/>
          <p:cNvSpPr/>
          <p:nvPr/>
        </p:nvSpPr>
        <p:spPr>
          <a:xfrm>
            <a:off x="7458233" y="2513332"/>
            <a:ext cx="1242000" cy="1242000"/>
          </a:xfrm>
          <a:prstGeom prst="arc">
            <a:avLst>
              <a:gd name="adj1" fmla="val 16275629"/>
              <a:gd name="adj2" fmla="val 727144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22311" y="187714"/>
            <a:ext cx="6578664" cy="627062"/>
          </a:xfrm>
        </p:spPr>
        <p:txBody>
          <a:bodyPr/>
          <a:lstStyle/>
          <a:p>
            <a:pPr algn="ctr"/>
            <a:r>
              <a:rPr lang="fr-FR" sz="1500" dirty="0"/>
              <a:t>La recherche d’information sur le web pour améliorer ses performances sexuelles</a:t>
            </a:r>
            <a:endParaRPr lang="fr-FR" sz="1300" dirty="0"/>
          </a:p>
        </p:txBody>
      </p:sp>
      <p:sp>
        <p:nvSpPr>
          <p:cNvPr id="19" name="Arc 18"/>
          <p:cNvSpPr/>
          <p:nvPr/>
        </p:nvSpPr>
        <p:spPr>
          <a:xfrm>
            <a:off x="5632968" y="2524726"/>
            <a:ext cx="1242000" cy="1242000"/>
          </a:xfrm>
          <a:prstGeom prst="arc">
            <a:avLst>
              <a:gd name="adj1" fmla="val 16367510"/>
              <a:gd name="adj2" fmla="val 4005902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700769" y="3577336"/>
            <a:ext cx="707220" cy="3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500" b="1" dirty="0" smtClean="0">
                <a:solidFill>
                  <a:srgbClr val="336699"/>
                </a:solidFill>
              </a:rPr>
              <a:t>44%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 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8474614" y="3577336"/>
            <a:ext cx="707220" cy="3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500" b="1" dirty="0" smtClean="0">
                <a:solidFill>
                  <a:srgbClr val="336699"/>
                </a:solidFill>
              </a:rPr>
              <a:t>26%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 </a:t>
            </a:r>
          </a:p>
        </p:txBody>
      </p:sp>
      <p:sp>
        <p:nvSpPr>
          <p:cNvPr id="22" name="Arc 21"/>
          <p:cNvSpPr/>
          <p:nvPr/>
        </p:nvSpPr>
        <p:spPr>
          <a:xfrm>
            <a:off x="1446335" y="3132311"/>
            <a:ext cx="2196000" cy="2160000"/>
          </a:xfrm>
          <a:prstGeom prst="arc">
            <a:avLst>
              <a:gd name="adj1" fmla="val 16257379"/>
              <a:gd name="adj2" fmla="val 1883494"/>
            </a:avLst>
          </a:prstGeom>
          <a:ln w="38100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48856" y="807718"/>
            <a:ext cx="8733887" cy="695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895350" indent="-895350"/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	</a:t>
            </a:r>
            <a:r>
              <a:rPr lang="fr-FR" sz="1300" b="1" dirty="0"/>
              <a:t>Personnellement, vous est-il déjà arrivé de chercher des informations/techniques sur Internet pour que vos partenaires/votre partenaire atteigne(nt) plus facilement l’orgasme avec vous ?</a:t>
            </a:r>
            <a:endParaRPr lang="fr-FR" sz="1300" b="1" dirty="0"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587" y="1374295"/>
            <a:ext cx="231567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 </a:t>
            </a:r>
            <a:r>
              <a:rPr lang="fr-FR" sz="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ayant </a:t>
            </a:r>
            <a:r>
              <a:rPr lang="fr-FR" sz="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déjà eu</a:t>
            </a:r>
            <a:r>
              <a:rPr lang="fr-FR" sz="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partenaire sexuel</a:t>
            </a:r>
          </a:p>
        </p:txBody>
      </p:sp>
    </p:spTree>
    <p:extLst>
      <p:ext uri="{BB962C8B-B14F-4D97-AF65-F5344CB8AC3E}">
        <p14:creationId xmlns:p14="http://schemas.microsoft.com/office/powerpoint/2010/main" val="216521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325367" y="195263"/>
            <a:ext cx="6661637" cy="627062"/>
          </a:xfrm>
        </p:spPr>
        <p:txBody>
          <a:bodyPr/>
          <a:lstStyle/>
          <a:p>
            <a:pPr algn="ctr"/>
            <a:r>
              <a:rPr lang="fr-FR" sz="1500" dirty="0" smtClean="0"/>
              <a:t>LA MÉTHODOLOGIE</a:t>
            </a:r>
            <a:endParaRPr lang="fr-FR" sz="15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85327"/>
              </p:ext>
            </p:extLst>
          </p:nvPr>
        </p:nvGraphicFramePr>
        <p:xfrm>
          <a:off x="503851" y="944839"/>
          <a:ext cx="7981406" cy="5187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806"/>
                <a:gridCol w="174172"/>
                <a:gridCol w="3396342"/>
                <a:gridCol w="108858"/>
                <a:gridCol w="2106228"/>
              </a:tblGrid>
              <a:tr h="892753">
                <a:tc grid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       Etude réalisée par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l’Ifop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pour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Echantillon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Méthodologie</a:t>
                      </a: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Mode de recueil</a:t>
                      </a:r>
                    </a:p>
                  </a:txBody>
                  <a:tcPr marL="39370" marR="393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8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  <a:tr h="275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  <a:tr h="41661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  <a:tr h="287979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L’enquête a été menée auprès d’un échantillon de </a:t>
                      </a:r>
                      <a:r>
                        <a:rPr lang="fr-FR" sz="1050" b="1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  <a:cs typeface="Calibri"/>
                        </a:rPr>
                        <a:t>1 210 </a:t>
                      </a:r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personnes, représentatif de la population française âgée de 18 ans et plus.</a:t>
                      </a:r>
                      <a:endParaRPr lang="fr-FR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La représentativité de l’échantillon a été assurée par la méthode des quotas (sexe, âge, profession de la personne interrogée) après stratification par région et catégorie d’agglomération.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 smtClean="0">
                          <a:solidFill>
                            <a:schemeClr val="tx1"/>
                          </a:solidFill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Ces quotas ont été définis à partir des données du recensement pour la population âgée de 18 ans et plus résidant en métropole </a:t>
                      </a:r>
                      <a:r>
                        <a:rPr lang="fr-FR" sz="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(EE-INSEE 2014)</a:t>
                      </a:r>
                      <a:r>
                        <a:rPr lang="fr-FR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fr-FR" sz="800" b="0" i="1" dirty="0" smtClean="0">
                          <a:solidFill>
                            <a:schemeClr val="tx1"/>
                          </a:solidFill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 interviews ont été réalisées par questionnaire auto-administré en ligne du </a:t>
                      </a:r>
                      <a:r>
                        <a:rPr lang="fr-FR" sz="1050" b="1" kern="1200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  <a:ea typeface="+mn-ea"/>
                        </a:rPr>
                        <a:t>18 </a:t>
                      </a:r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050" b="1" kern="1200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  <a:ea typeface="+mn-ea"/>
                        </a:rPr>
                        <a:t> 21 janvier 2019</a:t>
                      </a: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61" y="2349239"/>
            <a:ext cx="714339" cy="736861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5"/>
          <a:stretch/>
        </p:blipFill>
        <p:spPr bwMode="auto">
          <a:xfrm>
            <a:off x="7031264" y="2408009"/>
            <a:ext cx="584835" cy="566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1782" y="5533433"/>
            <a:ext cx="8446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 smtClean="0"/>
              <a:t>IMPORTANT : Si vous citez cette étude, merci de vous conformer à la </a:t>
            </a:r>
            <a:r>
              <a:rPr lang="fr-FR" sz="900" b="1" dirty="0" smtClean="0">
                <a:hlinkClick r:id="rId5"/>
              </a:rPr>
              <a:t>loi du 25 avril 2016 </a:t>
            </a:r>
            <a:r>
              <a:rPr lang="fr-FR" sz="900" b="1" dirty="0" smtClean="0"/>
              <a:t>qui impose de citer le nom de l’institut de sondage, le nom et la qualité du commanditaire, le nombre des personnes interrogées ainsi que les dates auxquelles il a été procédé aux interrogations. </a:t>
            </a:r>
            <a:r>
              <a:rPr lang="fr-FR" sz="900" b="1" dirty="0" err="1" smtClean="0"/>
              <a:t>L’Ifop</a:t>
            </a:r>
            <a:r>
              <a:rPr lang="fr-FR" sz="900" b="1" dirty="0" smtClean="0"/>
              <a:t> rappelle que « le </a:t>
            </a:r>
            <a:r>
              <a:rPr lang="fr-FR" sz="900" b="1" dirty="0"/>
              <a:t>fait </a:t>
            </a:r>
            <a:r>
              <a:rPr lang="fr-FR" sz="900" b="1" dirty="0" smtClean="0"/>
              <a:t>de </a:t>
            </a:r>
            <a:r>
              <a:rPr lang="fr-FR" sz="900" b="1" dirty="0"/>
              <a:t>publier ou laisser publier, diffuser ou laisser </a:t>
            </a:r>
            <a:r>
              <a:rPr lang="fr-FR" sz="900" b="1" dirty="0" smtClean="0"/>
              <a:t>diffuser un </a:t>
            </a:r>
            <a:r>
              <a:rPr lang="fr-FR" sz="900" b="1" dirty="0"/>
              <a:t>sondage en violation de la présente loi et des textes réglementaires </a:t>
            </a:r>
            <a:r>
              <a:rPr lang="fr-FR" sz="900" b="1" dirty="0" smtClean="0"/>
              <a:t>applicables » est désormais puni </a:t>
            </a:r>
            <a:r>
              <a:rPr lang="fr-FR" sz="900" b="1" dirty="0"/>
              <a:t>d’une </a:t>
            </a:r>
            <a:r>
              <a:rPr lang="fr-FR" sz="900" b="1" dirty="0">
                <a:solidFill>
                  <a:srgbClr val="A50021"/>
                </a:solidFill>
              </a:rPr>
              <a:t>amende de 75 000 </a:t>
            </a:r>
            <a:r>
              <a:rPr lang="fr-FR" sz="900" b="1" dirty="0" smtClean="0">
                <a:solidFill>
                  <a:srgbClr val="A50021"/>
                </a:solidFill>
              </a:rPr>
              <a:t>€</a:t>
            </a:r>
            <a:r>
              <a:rPr lang="fr-FR" sz="900" b="1" dirty="0" smtClean="0"/>
              <a:t>.</a:t>
            </a:r>
            <a:r>
              <a:rPr lang="fr-FR" sz="900" b="1" dirty="0" smtClean="0">
                <a:solidFill>
                  <a:srgbClr val="A50021"/>
                </a:solidFill>
              </a:rPr>
              <a:t> </a:t>
            </a:r>
            <a:endParaRPr lang="fr-FR" sz="900" b="1" dirty="0"/>
          </a:p>
        </p:txBody>
      </p:sp>
      <p:pic>
        <p:nvPicPr>
          <p:cNvPr id="17" name="Imag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5" y="5583397"/>
            <a:ext cx="407902" cy="40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80696" y="6180527"/>
            <a:ext cx="58354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b="1" i="1" dirty="0">
                <a:cs typeface="Calibri" panose="020F0502020204030204" pitchFamily="34" charset="0"/>
              </a:rPr>
              <a:t>POUR CITER CETTE ETUDE </a:t>
            </a:r>
            <a:r>
              <a:rPr lang="fr-FR" sz="800" b="1" i="1" dirty="0" smtClean="0">
                <a:cs typeface="Calibri" panose="020F0502020204030204" pitchFamily="34" charset="0"/>
              </a:rPr>
              <a:t>, IL FAUT UTILISER A MINIMA LA FORMULATION SUIVANTE :</a:t>
            </a:r>
          </a:p>
          <a:p>
            <a:pPr algn="ctr"/>
            <a:endParaRPr lang="fr-FR" sz="300" i="1" dirty="0" smtClean="0">
              <a:cs typeface="Calibri" panose="020F0502020204030204" pitchFamily="34" charset="0"/>
            </a:endParaRPr>
          </a:p>
          <a:p>
            <a:pPr algn="ctr"/>
            <a:r>
              <a:rPr lang="fr-FR" sz="800" i="1" dirty="0" smtClean="0">
                <a:cs typeface="Calibri" panose="020F0502020204030204" pitchFamily="34" charset="0"/>
              </a:rPr>
              <a:t>  « Étude Ifop pour </a:t>
            </a:r>
            <a:r>
              <a:rPr lang="fr-FR" sz="800" i="1" dirty="0" smtClean="0">
                <a:cs typeface="Calibri" panose="020F0502020204030204" pitchFamily="34" charset="0"/>
                <a:hlinkClick r:id="rId7"/>
              </a:rPr>
              <a:t>Online </a:t>
            </a:r>
            <a:r>
              <a:rPr lang="fr-FR" sz="800" i="1" dirty="0" err="1" smtClean="0">
                <a:cs typeface="Calibri" panose="020F0502020204030204" pitchFamily="34" charset="0"/>
                <a:hlinkClick r:id="rId7"/>
              </a:rPr>
              <a:t>Seduction</a:t>
            </a:r>
            <a:r>
              <a:rPr lang="fr-FR" sz="800" i="1" dirty="0" smtClean="0">
                <a:cs typeface="Calibri" panose="020F0502020204030204" pitchFamily="34" charset="0"/>
                <a:hlinkClick r:id="rId7"/>
              </a:rPr>
              <a:t> </a:t>
            </a:r>
            <a:r>
              <a:rPr lang="fr-FR" sz="800" i="1" dirty="0" smtClean="0">
                <a:cs typeface="Calibri" panose="020F0502020204030204" pitchFamily="34" charset="0"/>
              </a:rPr>
              <a:t>réalisée par </a:t>
            </a:r>
            <a:r>
              <a:rPr lang="fr-FR" sz="800" i="1" dirty="0">
                <a:cs typeface="Calibri" panose="020F0502020204030204" pitchFamily="34" charset="0"/>
              </a:rPr>
              <a:t>questionnaire auto-administré en ligne </a:t>
            </a:r>
            <a:r>
              <a:rPr lang="fr-FR" sz="800" i="1" dirty="0" smtClean="0">
                <a:cs typeface="Calibri" panose="020F0502020204030204" pitchFamily="34" charset="0"/>
              </a:rPr>
              <a:t>du 18 au 21 janvier 2019 auprès</a:t>
            </a:r>
            <a:r>
              <a:rPr lang="fr-FR" sz="800" i="1" dirty="0">
                <a:cs typeface="Calibri" panose="020F0502020204030204" pitchFamily="34" charset="0"/>
              </a:rPr>
              <a:t> d’un </a:t>
            </a:r>
            <a:r>
              <a:rPr lang="fr-FR" sz="800" i="1" dirty="0" smtClean="0">
                <a:cs typeface="Calibri" panose="020F0502020204030204" pitchFamily="34" charset="0"/>
              </a:rPr>
              <a:t>échantillon de 1 210 </a:t>
            </a:r>
            <a:r>
              <a:rPr lang="fr-FR" sz="800" i="1" dirty="0">
                <a:cs typeface="Calibri" panose="020F0502020204030204" pitchFamily="34" charset="0"/>
              </a:rPr>
              <a:t>personnes, représentatif de la population française âgée de 18 ans et plus »</a:t>
            </a:r>
          </a:p>
          <a:p>
            <a:endParaRPr lang="fr-FR" sz="800" i="1" dirty="0" smtClean="0">
              <a:cs typeface="Calibri" panose="020F050202020403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129804" y="2414555"/>
            <a:ext cx="896650" cy="487940"/>
            <a:chOff x="1325366" y="3003406"/>
            <a:chExt cx="896650" cy="48794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366" y="3003406"/>
              <a:ext cx="487940" cy="48794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721" y="3003406"/>
              <a:ext cx="487940" cy="48794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076" y="3003406"/>
              <a:ext cx="487940" cy="487940"/>
            </a:xfrm>
            <a:prstGeom prst="rect">
              <a:avLst/>
            </a:prstGeom>
          </p:spPr>
        </p:pic>
      </p:grpSp>
      <p:pic>
        <p:nvPicPr>
          <p:cNvPr id="20" name="Image 19">
            <a:hlinkClick r:id="rId7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7"/>
          <a:stretch/>
        </p:blipFill>
        <p:spPr>
          <a:xfrm>
            <a:off x="3930130" y="944839"/>
            <a:ext cx="1169408" cy="7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raphique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903717"/>
              </p:ext>
            </p:extLst>
          </p:nvPr>
        </p:nvGraphicFramePr>
        <p:xfrm>
          <a:off x="4323168" y="1400070"/>
          <a:ext cx="4752464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Graphique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583263"/>
              </p:ext>
            </p:extLst>
          </p:nvPr>
        </p:nvGraphicFramePr>
        <p:xfrm>
          <a:off x="-458469" y="1362812"/>
          <a:ext cx="4512223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269950" y="4533755"/>
            <a:ext cx="469391" cy="40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0392" y="129166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392" y="4038873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392" y="2853754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8" y="3492913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741593" y="4999240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Fréquence des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50095" y="3411042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750095" y="2844229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037" y="3049281"/>
            <a:ext cx="330945" cy="35408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66916" y="1762317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5236388" y="3828280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8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8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8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9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0"/>
          <a:srcRect l="18187" r="23868" b="-2436"/>
          <a:stretch/>
        </p:blipFill>
        <p:spPr>
          <a:xfrm>
            <a:off x="5211510" y="1516163"/>
            <a:ext cx="291505" cy="39743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750095" y="128287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0452" y="5402813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750095" y="6035820"/>
            <a:ext cx="2291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2"/>
          <a:srcRect l="47917" t="15206" r="32126" b="53752"/>
          <a:stretch/>
        </p:blipFill>
        <p:spPr>
          <a:xfrm>
            <a:off x="5332280" y="6313203"/>
            <a:ext cx="343926" cy="300935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0392" y="5205907"/>
            <a:ext cx="1816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800" i="1">
                <a:solidFill>
                  <a:srgbClr val="002060"/>
                </a:solidFill>
              </a:defRPr>
            </a:lvl1pPr>
          </a:lstStyle>
          <a:p>
            <a:r>
              <a:rPr lang="fr-FR" sz="900" b="1" dirty="0" smtClean="0">
                <a:solidFill>
                  <a:srgbClr val="C00000"/>
                </a:solidFill>
                <a:latin typeface="+mn-lt"/>
              </a:rPr>
              <a:t>Catégorie d’agglomération</a:t>
            </a:r>
            <a:endParaRPr lang="fr-FR" sz="9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448" y="5585153"/>
            <a:ext cx="650933" cy="364883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9917" y="622914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Région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3086" y="2302331"/>
            <a:ext cx="474051" cy="404109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730280" y="1980573"/>
            <a:ext cx="2449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Ancienneté en couple avec </a:t>
            </a:r>
            <a:r>
              <a:rPr lang="fr-FR" sz="900" b="1" i="1" dirty="0" smtClean="0">
                <a:solidFill>
                  <a:srgbClr val="C00000"/>
                </a:solidFill>
              </a:rPr>
              <a:t>son partenaire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>
            <a:off x="3100818" y="4207983"/>
            <a:ext cx="451826" cy="29488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441" y="6422953"/>
            <a:ext cx="358493" cy="35849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4750095" y="4472867"/>
            <a:ext cx="163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R</a:t>
            </a:r>
            <a:r>
              <a:rPr lang="fr-FR" sz="900" b="1" i="1" dirty="0" smtClean="0">
                <a:solidFill>
                  <a:srgbClr val="C00000"/>
                </a:solidFill>
              </a:rPr>
              <a:t>apports sexuels dans l’année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5740" y="836952"/>
            <a:ext cx="76145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74%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hommes cadres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ont déjà fait l’expérience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chez l’ensemble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Français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situe à </a:t>
            </a:r>
            <a:r>
              <a:rPr lang="fr-FR" sz="1000" b="1" i="1" dirty="0" smtClean="0">
                <a:solidFill>
                  <a:srgbClr val="336699"/>
                </a:solidFill>
              </a:rPr>
              <a:t>44%</a:t>
            </a:r>
            <a:endParaRPr lang="fr-FR" sz="1000" b="1" i="1" dirty="0">
              <a:solidFill>
                <a:srgbClr val="336699"/>
              </a:solidFill>
            </a:endParaRPr>
          </a:p>
        </p:txBody>
      </p:sp>
      <p:sp>
        <p:nvSpPr>
          <p:cNvPr id="82" name="Espace réservé du texte 1"/>
          <p:cNvSpPr txBox="1">
            <a:spLocks/>
          </p:cNvSpPr>
          <p:nvPr/>
        </p:nvSpPr>
        <p:spPr>
          <a:xfrm>
            <a:off x="1240790" y="195263"/>
            <a:ext cx="65506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La proportion d’hommes  cherchant des informations sur internet </a:t>
            </a:r>
          </a:p>
          <a:p>
            <a:pPr algn="ctr"/>
            <a:r>
              <a:rPr lang="fr-FR" sz="1300" dirty="0" smtClean="0"/>
              <a:t>pour augmenter leurs performances sexuelles</a:t>
            </a:r>
            <a:endParaRPr lang="fr-FR" sz="1300" dirty="0"/>
          </a:p>
          <a:p>
            <a:pPr algn="ctr"/>
            <a:endParaRPr lang="fr-FR" sz="200" dirty="0" smtClean="0"/>
          </a:p>
        </p:txBody>
      </p:sp>
      <p:grpSp>
        <p:nvGrpSpPr>
          <p:cNvPr id="54" name="Groupe 53"/>
          <p:cNvGrpSpPr/>
          <p:nvPr/>
        </p:nvGrpSpPr>
        <p:grpSpPr>
          <a:xfrm>
            <a:off x="4056170" y="1398291"/>
            <a:ext cx="648000" cy="549636"/>
            <a:chOff x="6211189" y="2251304"/>
            <a:chExt cx="648000" cy="549636"/>
          </a:xfrm>
        </p:grpSpPr>
        <p:pic>
          <p:nvPicPr>
            <p:cNvPr id="63" name="Picture 4"/>
            <p:cNvPicPr/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t="1381" r="83633" b="21620"/>
            <a:stretch/>
          </p:blipFill>
          <p:spPr bwMode="auto">
            <a:xfrm>
              <a:off x="6435773" y="2566948"/>
              <a:ext cx="198000" cy="233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80" name="Rectangle à coins arrondis 79"/>
            <p:cNvSpPr/>
            <p:nvPr/>
          </p:nvSpPr>
          <p:spPr bwMode="auto">
            <a:xfrm>
              <a:off x="6211189" y="2251304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RÉPONSES DES </a:t>
              </a:r>
              <a:r>
                <a:rPr lang="fr-FR" sz="700" b="1" dirty="0" smtClean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HOMMES</a:t>
              </a:r>
              <a:endPara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384621" y="3600273"/>
            <a:ext cx="868743" cy="1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7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333088"/>
              </p:ext>
            </p:extLst>
          </p:nvPr>
        </p:nvGraphicFramePr>
        <p:xfrm>
          <a:off x="378431" y="2774977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2198132" y="4941306"/>
            <a:ext cx="2546531" cy="77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57%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hommes               en ont déjà fait l’expérience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5" name="Arc 4"/>
          <p:cNvSpPr/>
          <p:nvPr/>
        </p:nvSpPr>
        <p:spPr>
          <a:xfrm rot="19496516">
            <a:off x="658266" y="3234447"/>
            <a:ext cx="2124000" cy="2124000"/>
          </a:xfrm>
          <a:prstGeom prst="arc">
            <a:avLst>
              <a:gd name="adj1" fmla="val 18351744"/>
              <a:gd name="adj2" fmla="val 9039685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26609"/>
              </p:ext>
            </p:extLst>
          </p:nvPr>
        </p:nvGraphicFramePr>
        <p:xfrm>
          <a:off x="4694451" y="2787704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6509316" y="4953672"/>
            <a:ext cx="2724150" cy="77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78%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femmes            en ont déjà fait l’expérience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8" name="Arc 7"/>
          <p:cNvSpPr/>
          <p:nvPr/>
        </p:nvSpPr>
        <p:spPr>
          <a:xfrm>
            <a:off x="4964761" y="3266224"/>
            <a:ext cx="2124000" cy="2124000"/>
          </a:xfrm>
          <a:prstGeom prst="arc">
            <a:avLst>
              <a:gd name="adj1" fmla="val 16257379"/>
              <a:gd name="adj2" fmla="val 11415274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282580" y="1436164"/>
            <a:ext cx="1620000" cy="2271206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1000" b="1" dirty="0" smtClean="0">
                <a:solidFill>
                  <a:srgbClr val="B80000"/>
                </a:solidFill>
                <a:cs typeface="Calibri" pitchFamily="34" charset="0"/>
              </a:rPr>
              <a:t> </a:t>
            </a:r>
            <a:endParaRPr lang="fr-FR" sz="1000" b="1" dirty="0">
              <a:solidFill>
                <a:srgbClr val="B80000"/>
              </a:solidFill>
              <a:cs typeface="Calibri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631096" y="1260232"/>
            <a:ext cx="980481" cy="25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É</a:t>
            </a:r>
            <a:r>
              <a:rPr lang="fr-FR" sz="800" b="1" dirty="0" smtClean="0">
                <a:solidFill>
                  <a:schemeClr val="bg1"/>
                </a:solidFill>
                <a:cs typeface="Calibri" pitchFamily="34" charset="0"/>
              </a:rPr>
              <a:t>VOLUTION  DEPUIS 2006</a:t>
            </a:r>
            <a:endParaRPr lang="fr-FR" sz="8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963886915"/>
              </p:ext>
            </p:extLst>
          </p:nvPr>
        </p:nvGraphicFramePr>
        <p:xfrm>
          <a:off x="7305426" y="1963655"/>
          <a:ext cx="1562331" cy="165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7366489" y="1539768"/>
            <a:ext cx="1483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fr-FR" sz="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Champ : 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femmes de 18 à 69 ans ayant eu un rapport sexuel au cours des 12 derniers mois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8765" y="6290132"/>
            <a:ext cx="4524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Enquête CSF (« Contexte de la Sexualité en France ») pour l’ANRS-INED-INSERM réalisée par téléphone entre septembre 2005 et mars 2006 auprès de 12 364 personnes, constituant un échantillon aléatoire de la population âgée de 18 à 69 ans résidant en France métropolitaine. La question était formulée de la manière suivante : « (…) « Au cours des 12 derniers mois, avez-vous eu des difficultés à atteindre l’orgasme ? ». La comparaison des résultats est à interpréter avec prudence en raison des différences de mode de recueil et de formulation.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7825" y="804862"/>
            <a:ext cx="5995874" cy="695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Vous est-il déjà arrivé d’avoir des difficultés à atteindre l’orgasme </a:t>
            </a:r>
            <a:r>
              <a:rPr lang="fr-FR" sz="1300" b="1" dirty="0" smtClean="0"/>
              <a:t>avec </a:t>
            </a:r>
            <a:r>
              <a:rPr lang="fr-FR" sz="1300" b="1" u="sng" dirty="0" smtClean="0"/>
              <a:t>un </a:t>
            </a:r>
            <a:r>
              <a:rPr lang="fr-FR" sz="1300" b="1" u="sng" dirty="0"/>
              <a:t>partenaire au cours de votre </a:t>
            </a:r>
            <a:r>
              <a:rPr lang="fr-FR" sz="1300" b="1" u="sng" dirty="0" smtClean="0"/>
              <a:t>vie </a:t>
            </a:r>
            <a:r>
              <a:rPr lang="fr-FR" sz="1300" b="1" dirty="0" smtClean="0"/>
              <a:t>?</a:t>
            </a:r>
            <a:endParaRPr lang="fr-FR" sz="1300" b="1" dirty="0"/>
          </a:p>
        </p:txBody>
      </p:sp>
      <p:sp>
        <p:nvSpPr>
          <p:cNvPr id="1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Les difficultés à avoir un orgasme </a:t>
            </a:r>
            <a:endParaRPr lang="fr-FR" sz="1500" dirty="0" smtClean="0"/>
          </a:p>
          <a:p>
            <a:pPr lvl="0" algn="ctr" defTabSz="914279"/>
            <a:r>
              <a:rPr lang="fr-FR" sz="1500" dirty="0" smtClean="0"/>
              <a:t>au </a:t>
            </a:r>
            <a:r>
              <a:rPr lang="fr-FR" sz="1500" dirty="0"/>
              <a:t>cours de sa vie </a:t>
            </a:r>
            <a:endParaRPr lang="fr-FR" sz="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81476" y="1397932"/>
            <a:ext cx="231567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 ayant déjà eu un partenaire sexuel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554138" y="2092711"/>
            <a:ext cx="648000" cy="549636"/>
            <a:chOff x="6211189" y="2251304"/>
            <a:chExt cx="648000" cy="549636"/>
          </a:xfrm>
        </p:grpSpPr>
        <p:pic>
          <p:nvPicPr>
            <p:cNvPr id="22" name="Picture 4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t="1381" r="83633" b="21620"/>
            <a:stretch/>
          </p:blipFill>
          <p:spPr bwMode="auto">
            <a:xfrm>
              <a:off x="6435773" y="2566948"/>
              <a:ext cx="198000" cy="233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3" name="Rectangle à coins arrondis 22"/>
            <p:cNvSpPr/>
            <p:nvPr/>
          </p:nvSpPr>
          <p:spPr bwMode="auto">
            <a:xfrm>
              <a:off x="6211189" y="2251304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RÉPONSES DES </a:t>
              </a:r>
              <a:r>
                <a:rPr lang="fr-FR" sz="700" b="1" dirty="0" smtClean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HOMMES</a:t>
              </a:r>
              <a:endPara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759528" y="2092711"/>
            <a:ext cx="648000" cy="549636"/>
            <a:chOff x="8008365" y="2321685"/>
            <a:chExt cx="648000" cy="549636"/>
          </a:xfrm>
        </p:grpSpPr>
        <p:sp>
          <p:nvSpPr>
            <p:cNvPr id="25" name="Rectangle à coins arrondis 24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233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31746"/>
              </p:ext>
            </p:extLst>
          </p:nvPr>
        </p:nvGraphicFramePr>
        <p:xfrm>
          <a:off x="607031" y="2736877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2426732" y="4903206"/>
            <a:ext cx="2546531" cy="77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62%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hommes               en ont déjà fait l’expérience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5" name="Arc 4"/>
          <p:cNvSpPr/>
          <p:nvPr/>
        </p:nvSpPr>
        <p:spPr>
          <a:xfrm>
            <a:off x="886866" y="3196347"/>
            <a:ext cx="2124000" cy="2124000"/>
          </a:xfrm>
          <a:prstGeom prst="arc">
            <a:avLst>
              <a:gd name="adj1" fmla="val 16257379"/>
              <a:gd name="adj2" fmla="val 7898694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52563"/>
              </p:ext>
            </p:extLst>
          </p:nvPr>
        </p:nvGraphicFramePr>
        <p:xfrm>
          <a:off x="4923051" y="2749604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6737916" y="4915572"/>
            <a:ext cx="2724150" cy="77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73%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femmes            en ont déjà fait l’expérience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8" name="Arc 7"/>
          <p:cNvSpPr/>
          <p:nvPr/>
        </p:nvSpPr>
        <p:spPr>
          <a:xfrm>
            <a:off x="5193361" y="3228124"/>
            <a:ext cx="2124000" cy="2124000"/>
          </a:xfrm>
          <a:prstGeom prst="arc">
            <a:avLst>
              <a:gd name="adj1" fmla="val 16257379"/>
              <a:gd name="adj2" fmla="val 10231302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708875" cy="495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Vous est-il déjà arrivé d’avoir des difficultés à atteindre l’orgasme </a:t>
            </a:r>
            <a:r>
              <a:rPr lang="fr-FR" sz="1300" b="1" dirty="0" smtClean="0"/>
              <a:t>avec </a:t>
            </a:r>
            <a:r>
              <a:rPr lang="fr-FR" sz="1300" b="1" u="sng" dirty="0" smtClean="0"/>
              <a:t>votre </a:t>
            </a:r>
            <a:r>
              <a:rPr lang="fr-FR" sz="1300" b="1" u="sng" dirty="0"/>
              <a:t>partenaire </a:t>
            </a:r>
            <a:r>
              <a:rPr lang="fr-FR" sz="1300" b="1" u="sng" dirty="0" smtClean="0"/>
              <a:t>actuel </a:t>
            </a:r>
            <a:r>
              <a:rPr lang="fr-FR" sz="1300" b="1" dirty="0" smtClean="0"/>
              <a:t>?</a:t>
            </a:r>
            <a:endParaRPr lang="fr-FR" sz="1300" b="1" dirty="0"/>
          </a:p>
        </p:txBody>
      </p:sp>
      <p:sp>
        <p:nvSpPr>
          <p:cNvPr id="1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Les difficultés à avoir un orgasme </a:t>
            </a:r>
            <a:endParaRPr lang="fr-FR" sz="1500" dirty="0" smtClean="0"/>
          </a:p>
          <a:p>
            <a:pPr lvl="0" algn="ctr" defTabSz="914279"/>
            <a:r>
              <a:rPr lang="fr-FR" sz="1500" dirty="0"/>
              <a:t>a</a:t>
            </a:r>
            <a:r>
              <a:rPr lang="fr-FR" sz="1500" dirty="0" smtClean="0"/>
              <a:t>vec son </a:t>
            </a:r>
            <a:r>
              <a:rPr lang="fr-FR" sz="1500" dirty="0"/>
              <a:t>partenaire actuel</a:t>
            </a:r>
            <a:endParaRPr lang="fr-FR" sz="200" dirty="0" smtClean="0"/>
          </a:p>
        </p:txBody>
      </p:sp>
      <p:grpSp>
        <p:nvGrpSpPr>
          <p:cNvPr id="21" name="Groupe 20"/>
          <p:cNvGrpSpPr/>
          <p:nvPr/>
        </p:nvGrpSpPr>
        <p:grpSpPr>
          <a:xfrm>
            <a:off x="1782738" y="2054611"/>
            <a:ext cx="648000" cy="549636"/>
            <a:chOff x="6211189" y="2251304"/>
            <a:chExt cx="648000" cy="549636"/>
          </a:xfrm>
        </p:grpSpPr>
        <p:pic>
          <p:nvPicPr>
            <p:cNvPr id="22" name="Picture 4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t="1381" r="83633" b="21620"/>
            <a:stretch/>
          </p:blipFill>
          <p:spPr bwMode="auto">
            <a:xfrm>
              <a:off x="6435773" y="2566948"/>
              <a:ext cx="198000" cy="233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3" name="Rectangle à coins arrondis 22"/>
            <p:cNvSpPr/>
            <p:nvPr/>
          </p:nvSpPr>
          <p:spPr bwMode="auto">
            <a:xfrm>
              <a:off x="6211189" y="2251304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RÉPONSES DES </a:t>
              </a:r>
              <a:r>
                <a:rPr lang="fr-FR" sz="700" b="1" dirty="0" smtClean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HOMMES</a:t>
              </a:r>
              <a:endPara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988128" y="2054611"/>
            <a:ext cx="648000" cy="549636"/>
            <a:chOff x="8008365" y="2321685"/>
            <a:chExt cx="648000" cy="549636"/>
          </a:xfrm>
        </p:grpSpPr>
        <p:sp>
          <p:nvSpPr>
            <p:cNvPr id="25" name="Rectangle à coins arrondis 24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559406" y="1154736"/>
            <a:ext cx="1374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</a:t>
            </a:r>
            <a:r>
              <a:rPr lang="fr-FR" sz="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actuellement en </a:t>
            </a: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couple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565" y="1173842"/>
            <a:ext cx="231094" cy="2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1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raphique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864007"/>
              </p:ext>
            </p:extLst>
          </p:nvPr>
        </p:nvGraphicFramePr>
        <p:xfrm>
          <a:off x="4323168" y="1400070"/>
          <a:ext cx="4752464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Graphique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983020"/>
              </p:ext>
            </p:extLst>
          </p:nvPr>
        </p:nvGraphicFramePr>
        <p:xfrm>
          <a:off x="-458469" y="1362812"/>
          <a:ext cx="4512223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269950" y="4533755"/>
            <a:ext cx="469391" cy="40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0392" y="129166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392" y="4038873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392" y="2853754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8" y="3492913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741593" y="4999240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Fréquence des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50095" y="3411042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750095" y="2844229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037" y="3049281"/>
            <a:ext cx="330945" cy="35408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66916" y="1762317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5236388" y="3828280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8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8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8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9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0"/>
          <a:srcRect l="18187" r="23868" b="-2436"/>
          <a:stretch/>
        </p:blipFill>
        <p:spPr>
          <a:xfrm>
            <a:off x="5211510" y="1516163"/>
            <a:ext cx="291505" cy="39743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750095" y="128287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0452" y="5402813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750095" y="6035820"/>
            <a:ext cx="2291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2"/>
          <a:srcRect l="47917" t="15206" r="32126" b="53752"/>
          <a:stretch/>
        </p:blipFill>
        <p:spPr>
          <a:xfrm>
            <a:off x="5332280" y="6313203"/>
            <a:ext cx="343926" cy="300935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0392" y="5205907"/>
            <a:ext cx="1816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800" i="1">
                <a:solidFill>
                  <a:srgbClr val="002060"/>
                </a:solidFill>
              </a:defRPr>
            </a:lvl1pPr>
          </a:lstStyle>
          <a:p>
            <a:r>
              <a:rPr lang="fr-FR" sz="900" b="1" dirty="0" smtClean="0">
                <a:solidFill>
                  <a:srgbClr val="C00000"/>
                </a:solidFill>
                <a:latin typeface="+mn-lt"/>
              </a:rPr>
              <a:t>Catégorie d’agglomération</a:t>
            </a:r>
            <a:endParaRPr lang="fr-FR" sz="9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448" y="5585153"/>
            <a:ext cx="650933" cy="364883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9917" y="622914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Région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3086" y="2302331"/>
            <a:ext cx="474051" cy="404109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730280" y="1980573"/>
            <a:ext cx="2449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Ancienneté en couple avec </a:t>
            </a:r>
            <a:r>
              <a:rPr lang="fr-FR" sz="900" b="1" i="1" dirty="0" smtClean="0">
                <a:solidFill>
                  <a:srgbClr val="C00000"/>
                </a:solidFill>
              </a:rPr>
              <a:t>son partenaire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>
            <a:off x="3190390" y="4177982"/>
            <a:ext cx="451826" cy="29488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441" y="6422953"/>
            <a:ext cx="358493" cy="35849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4750095" y="4472867"/>
            <a:ext cx="163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R</a:t>
            </a:r>
            <a:r>
              <a:rPr lang="fr-FR" sz="900" b="1" i="1" dirty="0" smtClean="0">
                <a:solidFill>
                  <a:srgbClr val="C00000"/>
                </a:solidFill>
              </a:rPr>
              <a:t>apports sexuels dans l’année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478009" y="930029"/>
            <a:ext cx="2938294" cy="310851"/>
            <a:chOff x="110497" y="967315"/>
            <a:chExt cx="2938294" cy="310851"/>
          </a:xfrm>
        </p:grpSpPr>
        <p:sp>
          <p:nvSpPr>
            <p:cNvPr id="49" name="Rectangle 48"/>
            <p:cNvSpPr/>
            <p:nvPr/>
          </p:nvSpPr>
          <p:spPr>
            <a:xfrm>
              <a:off x="110497" y="1074389"/>
              <a:ext cx="108000" cy="10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5533" y="1081431"/>
              <a:ext cx="108000" cy="108000"/>
            </a:xfrm>
            <a:prstGeom prst="rect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2075" y="979131"/>
              <a:ext cx="15951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Oui, </a:t>
              </a:r>
            </a:p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souvent</a:t>
              </a:r>
              <a:endPara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77933" y="967315"/>
              <a:ext cx="1590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Oui, </a:t>
              </a:r>
            </a:p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parfois</a:t>
              </a:r>
              <a:endPara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24224" y="1081431"/>
              <a:ext cx="108000" cy="10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458518" y="1001167"/>
              <a:ext cx="1590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Oui, mais </a:t>
              </a:r>
            </a:p>
            <a:p>
              <a:pPr>
                <a:tabLst>
                  <a:tab pos="361950" algn="l"/>
                </a:tabLst>
              </a:pPr>
              <a:r>
                <a:rPr lang="fr-FR" sz="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assez rarement</a:t>
              </a:r>
              <a:endPara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815740" y="836952"/>
            <a:ext cx="76145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82% des femmes cadres ont des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difficultés avec leur partenaire actuel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chez l’ensemble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Françaises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situe à </a:t>
            </a:r>
            <a:r>
              <a:rPr lang="fr-FR" sz="1000" b="1" i="1" dirty="0" smtClean="0">
                <a:solidFill>
                  <a:srgbClr val="336699"/>
                </a:solidFill>
              </a:rPr>
              <a:t>73%</a:t>
            </a:r>
            <a:endParaRPr lang="fr-FR" sz="1000" b="1" i="1" dirty="0">
              <a:solidFill>
                <a:srgbClr val="336699"/>
              </a:solidFill>
            </a:endParaRPr>
          </a:p>
        </p:txBody>
      </p:sp>
      <p:sp>
        <p:nvSpPr>
          <p:cNvPr id="82" name="Espace réservé du texte 1"/>
          <p:cNvSpPr txBox="1">
            <a:spLocks/>
          </p:cNvSpPr>
          <p:nvPr/>
        </p:nvSpPr>
        <p:spPr>
          <a:xfrm>
            <a:off x="1240790" y="195263"/>
            <a:ext cx="65506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Le profil des </a:t>
            </a:r>
            <a:r>
              <a:rPr lang="fr-FR" sz="1300" dirty="0" smtClean="0"/>
              <a:t>Françaises </a:t>
            </a:r>
            <a:r>
              <a:rPr lang="fr-FR" sz="1300" dirty="0"/>
              <a:t>ayant des difficultés à avoir un orgasme </a:t>
            </a:r>
          </a:p>
          <a:p>
            <a:pPr algn="ctr"/>
            <a:r>
              <a:rPr lang="fr-FR" sz="1300" dirty="0"/>
              <a:t>avec </a:t>
            </a:r>
            <a:r>
              <a:rPr lang="fr-FR" sz="1300" dirty="0" smtClean="0"/>
              <a:t>leur </a:t>
            </a:r>
            <a:r>
              <a:rPr lang="fr-FR" sz="1300" dirty="0"/>
              <a:t>partenaire </a:t>
            </a:r>
            <a:r>
              <a:rPr lang="fr-FR" sz="1300" dirty="0" smtClean="0"/>
              <a:t>actuel</a:t>
            </a:r>
          </a:p>
          <a:p>
            <a:pPr algn="ctr"/>
            <a:endParaRPr lang="fr-FR" sz="200" dirty="0" smtClean="0"/>
          </a:p>
        </p:txBody>
      </p:sp>
      <p:grpSp>
        <p:nvGrpSpPr>
          <p:cNvPr id="52" name="Groupe 51"/>
          <p:cNvGrpSpPr/>
          <p:nvPr/>
        </p:nvGrpSpPr>
        <p:grpSpPr>
          <a:xfrm>
            <a:off x="3976003" y="1416714"/>
            <a:ext cx="648000" cy="549636"/>
            <a:chOff x="8008365" y="2321685"/>
            <a:chExt cx="648000" cy="549636"/>
          </a:xfrm>
        </p:grpSpPr>
        <p:sp>
          <p:nvSpPr>
            <p:cNvPr id="54" name="Rectangle à coins arrondis 53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76119" y="1837592"/>
            <a:ext cx="868743" cy="1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6384621" y="3600273"/>
            <a:ext cx="868743" cy="1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7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64471"/>
              </p:ext>
            </p:extLst>
          </p:nvPr>
        </p:nvGraphicFramePr>
        <p:xfrm>
          <a:off x="431184" y="2736877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c 4"/>
          <p:cNvSpPr/>
          <p:nvPr/>
        </p:nvSpPr>
        <p:spPr>
          <a:xfrm>
            <a:off x="886866" y="3196347"/>
            <a:ext cx="2124000" cy="2124000"/>
          </a:xfrm>
          <a:prstGeom prst="arc">
            <a:avLst>
              <a:gd name="adj1" fmla="val 16257379"/>
              <a:gd name="adj2" fmla="val 10649040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c 7"/>
          <p:cNvSpPr/>
          <p:nvPr/>
        </p:nvSpPr>
        <p:spPr>
          <a:xfrm>
            <a:off x="5193361" y="3228124"/>
            <a:ext cx="2124000" cy="2124000"/>
          </a:xfrm>
          <a:prstGeom prst="arc">
            <a:avLst>
              <a:gd name="adj1" fmla="val 16257379"/>
              <a:gd name="adj2" fmla="val 4812075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8051776" cy="695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Diriez-vous de votre partenaire sexuel actuel qu’il est attentif au fait que vous atteignez l’orgasme lors d’un rapport sexuel ?</a:t>
            </a:r>
          </a:p>
        </p:txBody>
      </p:sp>
      <p:sp>
        <p:nvSpPr>
          <p:cNvPr id="1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L’attention portée par son partenaire à son plaisir </a:t>
            </a:r>
            <a:endParaRPr lang="fr-FR" sz="200" dirty="0" smtClean="0"/>
          </a:p>
        </p:txBody>
      </p:sp>
      <p:grpSp>
        <p:nvGrpSpPr>
          <p:cNvPr id="21" name="Groupe 20"/>
          <p:cNvGrpSpPr/>
          <p:nvPr/>
        </p:nvGrpSpPr>
        <p:grpSpPr>
          <a:xfrm>
            <a:off x="1782738" y="2054611"/>
            <a:ext cx="648000" cy="549636"/>
            <a:chOff x="6211189" y="2251304"/>
            <a:chExt cx="648000" cy="549636"/>
          </a:xfrm>
        </p:grpSpPr>
        <p:pic>
          <p:nvPicPr>
            <p:cNvPr id="22" name="Picture 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t="1381" r="83633" b="21620"/>
            <a:stretch/>
          </p:blipFill>
          <p:spPr bwMode="auto">
            <a:xfrm>
              <a:off x="6435773" y="2566948"/>
              <a:ext cx="198000" cy="233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3" name="Rectangle à coins arrondis 22"/>
            <p:cNvSpPr/>
            <p:nvPr/>
          </p:nvSpPr>
          <p:spPr bwMode="auto">
            <a:xfrm>
              <a:off x="6211189" y="2251304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RÉPONSES DES </a:t>
              </a:r>
              <a:r>
                <a:rPr lang="fr-FR" sz="700" b="1" dirty="0" smtClean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HOMMES</a:t>
              </a:r>
              <a:endPara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988128" y="2054611"/>
            <a:ext cx="648000" cy="549636"/>
            <a:chOff x="8008365" y="2321685"/>
            <a:chExt cx="648000" cy="549636"/>
          </a:xfrm>
        </p:grpSpPr>
        <p:sp>
          <p:nvSpPr>
            <p:cNvPr id="25" name="Rectangle à coins arrondis 24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2417207" y="4922256"/>
            <a:ext cx="2840593" cy="9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76%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hommes               trouvent que leur partenaire actuel est attentif à leur plaisir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570843"/>
              </p:ext>
            </p:extLst>
          </p:nvPr>
        </p:nvGraphicFramePr>
        <p:xfrm>
          <a:off x="4912331" y="2755927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6674882" y="4922256"/>
            <a:ext cx="2840593" cy="9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87%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femmes               trouvent que leur partenaire actuel est attentif à leur plaisir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9146"/>
              </p:ext>
            </p:extLst>
          </p:nvPr>
        </p:nvGraphicFramePr>
        <p:xfrm>
          <a:off x="4912331" y="2755927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Arc 19"/>
          <p:cNvSpPr/>
          <p:nvPr/>
        </p:nvSpPr>
        <p:spPr>
          <a:xfrm>
            <a:off x="5183024" y="3226069"/>
            <a:ext cx="2124000" cy="2124000"/>
          </a:xfrm>
          <a:prstGeom prst="arc">
            <a:avLst>
              <a:gd name="adj1" fmla="val 16257379"/>
              <a:gd name="adj2" fmla="val 13110522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59406" y="1383336"/>
            <a:ext cx="1374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</a:t>
            </a:r>
            <a:r>
              <a:rPr lang="fr-FR" sz="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actuellement en </a:t>
            </a: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couple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565" y="1402442"/>
            <a:ext cx="231094" cy="2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raphique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833566"/>
              </p:ext>
            </p:extLst>
          </p:nvPr>
        </p:nvGraphicFramePr>
        <p:xfrm>
          <a:off x="4323168" y="1400070"/>
          <a:ext cx="4752464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Graphique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723903"/>
              </p:ext>
            </p:extLst>
          </p:nvPr>
        </p:nvGraphicFramePr>
        <p:xfrm>
          <a:off x="-458469" y="1362812"/>
          <a:ext cx="4512223" cy="545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269950" y="4533755"/>
            <a:ext cx="469391" cy="40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0392" y="129166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392" y="4038873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392" y="2853754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8" y="3492913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741593" y="4999240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Fréquence des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50095" y="3411042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750095" y="2844229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037" y="3049281"/>
            <a:ext cx="330945" cy="35408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66916" y="1762317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5236388" y="3828280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8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8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8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9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0"/>
          <a:srcRect l="18187" r="23868" b="-2436"/>
          <a:stretch/>
        </p:blipFill>
        <p:spPr>
          <a:xfrm>
            <a:off x="5211510" y="1516163"/>
            <a:ext cx="291505" cy="39743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750095" y="128287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0452" y="5402813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750095" y="6035820"/>
            <a:ext cx="2291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2"/>
          <a:srcRect l="47917" t="15206" r="32126" b="53752"/>
          <a:stretch/>
        </p:blipFill>
        <p:spPr>
          <a:xfrm>
            <a:off x="5332280" y="6313203"/>
            <a:ext cx="343926" cy="300935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0392" y="5205907"/>
            <a:ext cx="1816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800" i="1">
                <a:solidFill>
                  <a:srgbClr val="002060"/>
                </a:solidFill>
              </a:defRPr>
            </a:lvl1pPr>
          </a:lstStyle>
          <a:p>
            <a:r>
              <a:rPr lang="fr-FR" sz="900" b="1" dirty="0" smtClean="0">
                <a:solidFill>
                  <a:srgbClr val="C00000"/>
                </a:solidFill>
                <a:latin typeface="+mn-lt"/>
              </a:rPr>
              <a:t>Catégorie d’agglomération</a:t>
            </a:r>
            <a:endParaRPr lang="fr-FR" sz="9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448" y="5585153"/>
            <a:ext cx="650933" cy="364883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9917" y="6229147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Région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3086" y="2302331"/>
            <a:ext cx="474051" cy="404109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730280" y="1980573"/>
            <a:ext cx="2449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Ancienneté en couple avec </a:t>
            </a:r>
            <a:r>
              <a:rPr lang="fr-FR" sz="900" b="1" i="1" dirty="0" smtClean="0">
                <a:solidFill>
                  <a:srgbClr val="C00000"/>
                </a:solidFill>
              </a:rPr>
              <a:t>son partenaire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>
            <a:off x="3173982" y="5326216"/>
            <a:ext cx="451826" cy="29488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441" y="6422953"/>
            <a:ext cx="358493" cy="35849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4750095" y="4472867"/>
            <a:ext cx="1634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R</a:t>
            </a:r>
            <a:r>
              <a:rPr lang="fr-FR" sz="900" b="1" i="1" dirty="0" smtClean="0">
                <a:solidFill>
                  <a:srgbClr val="C00000"/>
                </a:solidFill>
              </a:rPr>
              <a:t>apports sexuels dans l’année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5740" y="836952"/>
            <a:ext cx="76145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seulement 79% des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parisiennes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ont l’impression que leur partenaire actuel est attentif à leur plaisir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chez l’ensemble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Françaises </a:t>
            </a:r>
            <a:r>
              <a:rPr lang="fr-FR" sz="9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situe à </a:t>
            </a:r>
            <a:r>
              <a:rPr lang="fr-FR" sz="1000" b="1" i="1" dirty="0" smtClean="0">
                <a:solidFill>
                  <a:srgbClr val="336699"/>
                </a:solidFill>
              </a:rPr>
              <a:t>87%</a:t>
            </a:r>
            <a:endParaRPr lang="fr-FR" sz="1000" b="1" i="1" dirty="0">
              <a:solidFill>
                <a:srgbClr val="336699"/>
              </a:solidFill>
            </a:endParaRPr>
          </a:p>
        </p:txBody>
      </p:sp>
      <p:sp>
        <p:nvSpPr>
          <p:cNvPr id="82" name="Espace réservé du texte 1"/>
          <p:cNvSpPr txBox="1">
            <a:spLocks/>
          </p:cNvSpPr>
          <p:nvPr/>
        </p:nvSpPr>
        <p:spPr>
          <a:xfrm>
            <a:off x="1230876" y="182321"/>
            <a:ext cx="65506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dirty="0"/>
              <a:t>L’attention portée par son partenaire </a:t>
            </a:r>
            <a:r>
              <a:rPr lang="fr-FR" sz="1500" dirty="0" smtClean="0"/>
              <a:t>actuel à </a:t>
            </a:r>
            <a:r>
              <a:rPr lang="fr-FR" sz="1500" dirty="0"/>
              <a:t>son plaisir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3976003" y="1416714"/>
            <a:ext cx="648000" cy="549636"/>
            <a:chOff x="8008365" y="2321685"/>
            <a:chExt cx="648000" cy="549636"/>
          </a:xfrm>
        </p:grpSpPr>
        <p:sp>
          <p:nvSpPr>
            <p:cNvPr id="43" name="Rectangle à coins arrondis 42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Rectangle 37"/>
          <p:cNvSpPr/>
          <p:nvPr/>
        </p:nvSpPr>
        <p:spPr>
          <a:xfrm>
            <a:off x="6376119" y="1837592"/>
            <a:ext cx="868743" cy="1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384621" y="3600273"/>
            <a:ext cx="868743" cy="1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9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73814"/>
              </p:ext>
            </p:extLst>
          </p:nvPr>
        </p:nvGraphicFramePr>
        <p:xfrm>
          <a:off x="4912331" y="2786319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43637"/>
              </p:ext>
            </p:extLst>
          </p:nvPr>
        </p:nvGraphicFramePr>
        <p:xfrm>
          <a:off x="607031" y="2736877"/>
          <a:ext cx="3045652" cy="30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rc 4"/>
          <p:cNvSpPr/>
          <p:nvPr/>
        </p:nvSpPr>
        <p:spPr>
          <a:xfrm>
            <a:off x="886866" y="3196347"/>
            <a:ext cx="2124000" cy="2124000"/>
          </a:xfrm>
          <a:prstGeom prst="arc">
            <a:avLst>
              <a:gd name="adj1" fmla="val 16501070"/>
              <a:gd name="adj2" fmla="val 13907051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c 7"/>
          <p:cNvSpPr/>
          <p:nvPr/>
        </p:nvSpPr>
        <p:spPr>
          <a:xfrm>
            <a:off x="5193361" y="3228124"/>
            <a:ext cx="2124000" cy="2124000"/>
          </a:xfrm>
          <a:prstGeom prst="arc">
            <a:avLst>
              <a:gd name="adj1" fmla="val 16257379"/>
              <a:gd name="adj2" fmla="val 13947304"/>
            </a:avLst>
          </a:prstGeom>
          <a:ln w="3492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708875" cy="695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Et en ce qui vous concerne personnellement, diriez-vous que vous êtes attentif au fait que votre partenaire sexuel actuel atteigne l’orgasme lors d’un rapport sexuel </a:t>
            </a:r>
            <a:r>
              <a:rPr lang="fr-FR" sz="1300" b="1" dirty="0" smtClean="0"/>
              <a:t>?</a:t>
            </a:r>
            <a:endParaRPr lang="fr-FR" sz="1300" b="1" dirty="0"/>
          </a:p>
        </p:txBody>
      </p:sp>
      <p:sp>
        <p:nvSpPr>
          <p:cNvPr id="1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/>
              <a:t>L’attention </a:t>
            </a:r>
            <a:r>
              <a:rPr lang="fr-FR" sz="1500" dirty="0" smtClean="0"/>
              <a:t>que </a:t>
            </a:r>
            <a:r>
              <a:rPr lang="fr-FR" sz="1500" dirty="0"/>
              <a:t>le répondant porte au plaisir de son partenaire</a:t>
            </a:r>
            <a:endParaRPr lang="fr-FR" sz="200" dirty="0" smtClean="0"/>
          </a:p>
        </p:txBody>
      </p:sp>
      <p:grpSp>
        <p:nvGrpSpPr>
          <p:cNvPr id="21" name="Groupe 20"/>
          <p:cNvGrpSpPr/>
          <p:nvPr/>
        </p:nvGrpSpPr>
        <p:grpSpPr>
          <a:xfrm>
            <a:off x="1782738" y="2054611"/>
            <a:ext cx="648000" cy="549636"/>
            <a:chOff x="6211189" y="2251304"/>
            <a:chExt cx="648000" cy="549636"/>
          </a:xfrm>
        </p:grpSpPr>
        <p:pic>
          <p:nvPicPr>
            <p:cNvPr id="22" name="Picture 4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t="1381" r="83633" b="21620"/>
            <a:stretch/>
          </p:blipFill>
          <p:spPr bwMode="auto">
            <a:xfrm>
              <a:off x="6435773" y="2566948"/>
              <a:ext cx="198000" cy="233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3" name="Rectangle à coins arrondis 22"/>
            <p:cNvSpPr/>
            <p:nvPr/>
          </p:nvSpPr>
          <p:spPr bwMode="auto">
            <a:xfrm>
              <a:off x="6211189" y="2251304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RÉPONSES DES </a:t>
              </a:r>
              <a:r>
                <a:rPr lang="fr-FR" sz="700" b="1" dirty="0" smtClean="0">
                  <a:solidFill>
                    <a:srgbClr val="007CDA"/>
                  </a:solidFill>
                  <a:latin typeface="Trebuchet MS" pitchFamily="34" charset="0"/>
                  <a:cs typeface="Calibri" pitchFamily="34" charset="0"/>
                </a:rPr>
                <a:t>HOMMES</a:t>
              </a:r>
              <a:endPara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988128" y="2054611"/>
            <a:ext cx="648000" cy="549636"/>
            <a:chOff x="8008365" y="2321685"/>
            <a:chExt cx="648000" cy="549636"/>
          </a:xfrm>
        </p:grpSpPr>
        <p:sp>
          <p:nvSpPr>
            <p:cNvPr id="25" name="Rectangle à coins arrondis 24"/>
            <p:cNvSpPr/>
            <p:nvPr/>
          </p:nvSpPr>
          <p:spPr bwMode="auto">
            <a:xfrm>
              <a:off x="8008365" y="2321685"/>
              <a:ext cx="648000" cy="324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36000" rIns="18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/>
              <a:r>
                <a:rPr lang="fr-FR" sz="700" b="1" dirty="0">
                  <a:solidFill>
                    <a:srgbClr val="FF3399"/>
                  </a:solidFill>
                  <a:latin typeface="Trebuchet MS" pitchFamily="34" charset="0"/>
                  <a:cs typeface="Calibri" pitchFamily="34" charset="0"/>
                </a:rPr>
                <a:t>RÉPONSES DES FEMMES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1" b="18027"/>
            <a:stretch/>
          </p:blipFill>
          <p:spPr bwMode="auto">
            <a:xfrm>
              <a:off x="8231224" y="2637329"/>
              <a:ext cx="172261" cy="233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2417208" y="4922256"/>
            <a:ext cx="2495124" cy="101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91%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hommes               se </a:t>
            </a:r>
            <a:r>
              <a:rPr lang="fr-FR" sz="1500" b="1" dirty="0">
                <a:solidFill>
                  <a:srgbClr val="336699"/>
                </a:solidFill>
              </a:rPr>
              <a:t>disent </a:t>
            </a:r>
            <a:r>
              <a:rPr lang="fr-FR" sz="1500" b="1" dirty="0" smtClean="0">
                <a:solidFill>
                  <a:srgbClr val="336699"/>
                </a:solidFill>
              </a:rPr>
              <a:t>attentifs au plaisir </a:t>
            </a:r>
          </a:p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500" b="1" dirty="0" smtClean="0">
                <a:solidFill>
                  <a:srgbClr val="336699"/>
                </a:solidFill>
              </a:rPr>
              <a:t>de leur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partenaire actuel</a:t>
            </a:r>
            <a:endParaRPr lang="fr-FR" sz="15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6636128" y="4961333"/>
            <a:ext cx="2542749" cy="9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 92%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  <a:r>
              <a:rPr lang="fr-FR" sz="1500" b="1" dirty="0" smtClean="0">
                <a:solidFill>
                  <a:srgbClr val="336699"/>
                </a:solidFill>
                <a:latin typeface="Calibri"/>
              </a:rPr>
              <a:t>des fe</a:t>
            </a:r>
            <a:r>
              <a:rPr lang="fr-FR" sz="1500" b="1" dirty="0">
                <a:solidFill>
                  <a:srgbClr val="336699"/>
                </a:solidFill>
              </a:rPr>
              <a:t>mmes               se disent </a:t>
            </a:r>
            <a:r>
              <a:rPr lang="fr-FR" sz="1500" b="1" dirty="0" smtClean="0">
                <a:solidFill>
                  <a:srgbClr val="336699"/>
                </a:solidFill>
              </a:rPr>
              <a:t>attentives </a:t>
            </a:r>
            <a:r>
              <a:rPr lang="fr-FR" sz="1500" b="1" dirty="0">
                <a:solidFill>
                  <a:srgbClr val="336699"/>
                </a:solidFill>
              </a:rPr>
              <a:t>au plaisir de leur partenaire </a:t>
            </a:r>
            <a:r>
              <a:rPr lang="fr-FR" sz="1500" b="1" dirty="0" smtClean="0">
                <a:solidFill>
                  <a:srgbClr val="336699"/>
                </a:solidFill>
              </a:rPr>
              <a:t>actuel</a:t>
            </a:r>
            <a:endParaRPr lang="fr-FR" sz="1500" b="1" dirty="0">
              <a:solidFill>
                <a:srgbClr val="33669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9406" y="1411911"/>
            <a:ext cx="1374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</a:t>
            </a:r>
            <a:r>
              <a:rPr lang="fr-FR" sz="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actuellement en </a:t>
            </a: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couple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565" y="1431017"/>
            <a:ext cx="231094" cy="2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3206660" y="2605676"/>
            <a:ext cx="5404026" cy="3933825"/>
            <a:chOff x="19369" y="2410151"/>
            <a:chExt cx="5404026" cy="3933825"/>
          </a:xfrm>
        </p:grpSpPr>
        <p:sp>
          <p:nvSpPr>
            <p:cNvPr id="38" name="Rectangle 37"/>
            <p:cNvSpPr/>
            <p:nvPr/>
          </p:nvSpPr>
          <p:spPr>
            <a:xfrm>
              <a:off x="1669597" y="2834200"/>
              <a:ext cx="1368000" cy="3169799"/>
            </a:xfrm>
            <a:prstGeom prst="rect">
              <a:avLst/>
            </a:prstGeom>
            <a:solidFill>
              <a:srgbClr val="F69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9" name="Chart 3"/>
            <p:cNvGraphicFramePr/>
            <p:nvPr>
              <p:extLst>
                <p:ext uri="{D42A27DB-BD31-4B8C-83A1-F6EECF244321}">
                  <p14:modId xmlns:p14="http://schemas.microsoft.com/office/powerpoint/2010/main" val="414726923"/>
                </p:ext>
              </p:extLst>
            </p:nvPr>
          </p:nvGraphicFramePr>
          <p:xfrm>
            <a:off x="19369" y="2748241"/>
            <a:ext cx="4176712" cy="3266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Freeform 17"/>
            <p:cNvSpPr/>
            <p:nvPr/>
          </p:nvSpPr>
          <p:spPr>
            <a:xfrm>
              <a:off x="1428562" y="2410151"/>
              <a:ext cx="1828800" cy="3933825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23"/>
            <p:cNvSpPr txBox="1"/>
            <p:nvPr/>
          </p:nvSpPr>
          <p:spPr>
            <a:xfrm>
              <a:off x="2850316" y="4419099"/>
              <a:ext cx="2573079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rgbClr val="B43279"/>
                  </a:solidFill>
                </a:rPr>
                <a:t>74%</a:t>
              </a:r>
              <a:r>
                <a:rPr lang="en-US" b="1" dirty="0" smtClean="0">
                  <a:solidFill>
                    <a:srgbClr val="254275"/>
                  </a:solidFill>
                </a:rPr>
                <a:t> </a:t>
              </a:r>
              <a:r>
                <a:rPr lang="en-US" sz="1600" b="1" dirty="0">
                  <a:solidFill>
                    <a:srgbClr val="B43279"/>
                  </a:solidFill>
                </a:rPr>
                <a:t>des </a:t>
              </a:r>
              <a:r>
                <a:rPr lang="en-US" sz="1600" b="1" dirty="0" smtClean="0">
                  <a:solidFill>
                    <a:srgbClr val="B43279"/>
                  </a:solidFill>
                </a:rPr>
                <a:t>femmes                   </a:t>
              </a:r>
            </a:p>
            <a:p>
              <a:r>
                <a:rPr lang="fr-FR" sz="1600" b="1" dirty="0" smtClean="0">
                  <a:solidFill>
                    <a:srgbClr val="B43279"/>
                  </a:solidFill>
                </a:rPr>
                <a:t>ont atteint l’orgasme </a:t>
              </a:r>
              <a:r>
                <a:rPr lang="fr-FR" sz="1600" b="1" dirty="0">
                  <a:solidFill>
                    <a:srgbClr val="B43279"/>
                  </a:solidFill>
                </a:rPr>
                <a:t>lors de leur dernier rapport sexuel</a:t>
              </a:r>
              <a:endParaRPr lang="en-US" sz="4400" b="1" baseline="30000" dirty="0">
                <a:solidFill>
                  <a:srgbClr val="B43279"/>
                </a:solidFill>
              </a:endParaRPr>
            </a:p>
          </p:txBody>
        </p:sp>
      </p:grp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77824" y="804862"/>
            <a:ext cx="7603367" cy="495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fr-FR" sz="1300" b="1" u="sng" dirty="0" smtClean="0">
                <a:cs typeface="Times New Roman" pitchFamily="18" charset="0"/>
              </a:rPr>
              <a:t>Question</a:t>
            </a:r>
            <a:r>
              <a:rPr lang="fr-FR" sz="1300" b="1" dirty="0" smtClean="0">
                <a:cs typeface="Times New Roman" pitchFamily="18" charset="0"/>
              </a:rPr>
              <a:t> :</a:t>
            </a:r>
            <a:r>
              <a:rPr lang="fr-FR" sz="1300" b="1" dirty="0">
                <a:cs typeface="Times New Roman" pitchFamily="18" charset="0"/>
              </a:rPr>
              <a:t> </a:t>
            </a:r>
            <a:r>
              <a:rPr lang="fr-FR" sz="1300" b="1" dirty="0"/>
              <a:t>Personnellement, au cours de votre dernier rapport sexuel, avez-vous atteint l’orgasme </a:t>
            </a:r>
            <a:r>
              <a:rPr lang="fr-FR" sz="1300" b="1" dirty="0" smtClean="0"/>
              <a:t>?</a:t>
            </a:r>
            <a:endParaRPr lang="fr-FR" sz="1300" b="1" dirty="0"/>
          </a:p>
        </p:txBody>
      </p:sp>
      <p:sp>
        <p:nvSpPr>
          <p:cNvPr id="43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34439" y="188458"/>
            <a:ext cx="6546753" cy="627062"/>
          </a:xfrm>
        </p:spPr>
        <p:txBody>
          <a:bodyPr/>
          <a:lstStyle/>
          <a:p>
            <a:pPr lvl="0" algn="ctr" defTabSz="914279"/>
            <a:r>
              <a:rPr lang="fr-FR" sz="1500" dirty="0" smtClean="0"/>
              <a:t>L’obtention par </a:t>
            </a:r>
            <a:r>
              <a:rPr lang="fr-FR" sz="1500" dirty="0" smtClean="0"/>
              <a:t>le répondant </a:t>
            </a:r>
            <a:r>
              <a:rPr lang="fr-FR" sz="1500" dirty="0" smtClean="0"/>
              <a:t>d’un orgasme </a:t>
            </a:r>
            <a:endParaRPr lang="fr-FR" sz="1500" dirty="0" smtClean="0"/>
          </a:p>
          <a:p>
            <a:pPr lvl="0" algn="ctr" defTabSz="914279"/>
            <a:r>
              <a:rPr lang="fr-FR" sz="1500" dirty="0" smtClean="0"/>
              <a:t>au </a:t>
            </a:r>
            <a:r>
              <a:rPr lang="fr-FR" sz="1500" dirty="0" smtClean="0"/>
              <a:t>cours de son dernier rapport sexuel</a:t>
            </a:r>
            <a:endParaRPr lang="fr-FR" sz="200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438233" y="1211028"/>
            <a:ext cx="396053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ayant eu rapport sexuel au cours des douze derniers mois</a:t>
            </a:r>
          </a:p>
        </p:txBody>
      </p:sp>
      <p:sp>
        <p:nvSpPr>
          <p:cNvPr id="49" name="Rectangle à coins arrondis 48"/>
          <p:cNvSpPr/>
          <p:nvPr/>
        </p:nvSpPr>
        <p:spPr bwMode="auto">
          <a:xfrm>
            <a:off x="6722321" y="1702871"/>
            <a:ext cx="1749887" cy="2014209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1000" b="1" dirty="0" smtClean="0">
                <a:solidFill>
                  <a:srgbClr val="B80000"/>
                </a:solidFill>
                <a:cs typeface="Calibri" pitchFamily="34" charset="0"/>
              </a:rPr>
              <a:t> </a:t>
            </a:r>
            <a:endParaRPr lang="fr-FR" sz="1000" b="1" dirty="0">
              <a:solidFill>
                <a:srgbClr val="B80000"/>
              </a:solidFill>
              <a:cs typeface="Calibri" pitchFamily="34" charset="0"/>
            </a:endParaRPr>
          </a:p>
        </p:txBody>
      </p:sp>
      <p:sp>
        <p:nvSpPr>
          <p:cNvPr id="51" name="Rectangle à coins arrondis 50"/>
          <p:cNvSpPr/>
          <p:nvPr/>
        </p:nvSpPr>
        <p:spPr bwMode="auto">
          <a:xfrm>
            <a:off x="7130397" y="1510299"/>
            <a:ext cx="980481" cy="288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É</a:t>
            </a:r>
            <a:r>
              <a:rPr lang="fr-FR" sz="800" b="1" dirty="0" smtClean="0">
                <a:solidFill>
                  <a:schemeClr val="bg1"/>
                </a:solidFill>
                <a:cs typeface="Calibri" pitchFamily="34" charset="0"/>
              </a:rPr>
              <a:t>VOLUTION  DEPUIS 1992</a:t>
            </a:r>
            <a:endParaRPr lang="fr-FR" sz="8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52" name="Graphique 51"/>
          <p:cNvGraphicFramePr/>
          <p:nvPr>
            <p:extLst>
              <p:ext uri="{D42A27DB-BD31-4B8C-83A1-F6EECF244321}">
                <p14:modId xmlns:p14="http://schemas.microsoft.com/office/powerpoint/2010/main" val="2423792301"/>
              </p:ext>
            </p:extLst>
          </p:nvPr>
        </p:nvGraphicFramePr>
        <p:xfrm>
          <a:off x="6816098" y="2008492"/>
          <a:ext cx="1562331" cy="152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Rectangle 56"/>
          <p:cNvSpPr/>
          <p:nvPr/>
        </p:nvSpPr>
        <p:spPr>
          <a:xfrm>
            <a:off x="6953250" y="1833838"/>
            <a:ext cx="1425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fr-FR" sz="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Champ : 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femmes de 18 à 69 ans ayant eu un rapport sexuel au cours des douze derniers mois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1000" y="6596651"/>
            <a:ext cx="803552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/>
              <a:t> 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Enquête ACSF pour l’ANRS et l’INED réalisée par téléphone entre septembre 1991 et février 1992 auprès de 20 055 personnes, constituant un échantillon aléatoire de la population âgée de 18 à 69 ans résidant en France métropolitaine. Base hors NSP</a:t>
            </a:r>
          </a:p>
        </p:txBody>
      </p:sp>
      <p:pic>
        <p:nvPicPr>
          <p:cNvPr id="25" name="Image 24"/>
          <p:cNvPicPr/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5"/>
          <a:stretch/>
        </p:blipFill>
        <p:spPr bwMode="auto">
          <a:xfrm>
            <a:off x="7930336" y="3398549"/>
            <a:ext cx="120153" cy="16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"/>
          <p:cNvPicPr preferRelativeResize="0"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147" y="3399362"/>
            <a:ext cx="162000" cy="1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-1153116" y="2605676"/>
            <a:ext cx="5711153" cy="3931237"/>
            <a:chOff x="-1213441" y="3098213"/>
            <a:chExt cx="5711153" cy="3931237"/>
          </a:xfrm>
        </p:grpSpPr>
        <p:grpSp>
          <p:nvGrpSpPr>
            <p:cNvPr id="19" name="Groupe 18"/>
            <p:cNvGrpSpPr/>
            <p:nvPr/>
          </p:nvGrpSpPr>
          <p:grpSpPr>
            <a:xfrm>
              <a:off x="-1213441" y="3098213"/>
              <a:ext cx="4367406" cy="3931237"/>
              <a:chOff x="-1213441" y="3098213"/>
              <a:chExt cx="4367406" cy="393123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68881" y="3517062"/>
                <a:ext cx="1429317" cy="3094196"/>
              </a:xfrm>
              <a:prstGeom prst="rect">
                <a:avLst/>
              </a:prstGeom>
              <a:solidFill>
                <a:srgbClr val="6EB1E4">
                  <a:alpha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aphicFrame>
            <p:nvGraphicFramePr>
              <p:cNvPr id="22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2805441843"/>
                  </p:ext>
                </p:extLst>
              </p:nvPr>
            </p:nvGraphicFramePr>
            <p:xfrm>
              <a:off x="-1213441" y="3334587"/>
              <a:ext cx="4367406" cy="34484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3" name="Freeform 16"/>
              <p:cNvSpPr/>
              <p:nvPr/>
            </p:nvSpPr>
            <p:spPr>
              <a:xfrm>
                <a:off x="196146" y="3098213"/>
                <a:ext cx="1912297" cy="3931237"/>
              </a:xfrm>
              <a:custGeom>
                <a:avLst/>
                <a:gdLst>
                  <a:gd name="connsiteX0" fmla="*/ 1188369 w 1828800"/>
                  <a:gd name="connsiteY0" fmla="*/ 949460 h 3781425"/>
                  <a:gd name="connsiteX1" fmla="*/ 637132 w 1828800"/>
                  <a:gd name="connsiteY1" fmla="*/ 952753 h 3781425"/>
                  <a:gd name="connsiteX2" fmla="*/ 564514 w 1828800"/>
                  <a:gd name="connsiteY2" fmla="*/ 962633 h 3781425"/>
                  <a:gd name="connsiteX3" fmla="*/ 501799 w 1828800"/>
                  <a:gd name="connsiteY3" fmla="*/ 988978 h 3781425"/>
                  <a:gd name="connsiteX4" fmla="*/ 462189 w 1828800"/>
                  <a:gd name="connsiteY4" fmla="*/ 1018616 h 3781425"/>
                  <a:gd name="connsiteX5" fmla="*/ 432481 w 1828800"/>
                  <a:gd name="connsiteY5" fmla="*/ 1051547 h 3781425"/>
                  <a:gd name="connsiteX6" fmla="*/ 402774 w 1828800"/>
                  <a:gd name="connsiteY6" fmla="*/ 1084478 h 3781425"/>
                  <a:gd name="connsiteX7" fmla="*/ 373067 w 1828800"/>
                  <a:gd name="connsiteY7" fmla="*/ 1140462 h 3781425"/>
                  <a:gd name="connsiteX8" fmla="*/ 356563 w 1828800"/>
                  <a:gd name="connsiteY8" fmla="*/ 1193152 h 3781425"/>
                  <a:gd name="connsiteX9" fmla="*/ 349961 w 1828800"/>
                  <a:gd name="connsiteY9" fmla="*/ 1245842 h 3781425"/>
                  <a:gd name="connsiteX10" fmla="*/ 346660 w 1828800"/>
                  <a:gd name="connsiteY10" fmla="*/ 2026313 h 3781425"/>
                  <a:gd name="connsiteX11" fmla="*/ 356563 w 1828800"/>
                  <a:gd name="connsiteY11" fmla="*/ 2069123 h 3781425"/>
                  <a:gd name="connsiteX12" fmla="*/ 376368 w 1828800"/>
                  <a:gd name="connsiteY12" fmla="*/ 2098762 h 3781425"/>
                  <a:gd name="connsiteX13" fmla="*/ 406075 w 1828800"/>
                  <a:gd name="connsiteY13" fmla="*/ 2121814 h 3781425"/>
                  <a:gd name="connsiteX14" fmla="*/ 439083 w 1828800"/>
                  <a:gd name="connsiteY14" fmla="*/ 2128400 h 3781425"/>
                  <a:gd name="connsiteX15" fmla="*/ 478693 w 1828800"/>
                  <a:gd name="connsiteY15" fmla="*/ 2128400 h 3781425"/>
                  <a:gd name="connsiteX16" fmla="*/ 521604 w 1828800"/>
                  <a:gd name="connsiteY16" fmla="*/ 2111934 h 3781425"/>
                  <a:gd name="connsiteX17" fmla="*/ 541408 w 1828800"/>
                  <a:gd name="connsiteY17" fmla="*/ 2082296 h 3781425"/>
                  <a:gd name="connsiteX18" fmla="*/ 557913 w 1828800"/>
                  <a:gd name="connsiteY18" fmla="*/ 2052658 h 3781425"/>
                  <a:gd name="connsiteX19" fmla="*/ 557913 w 1828800"/>
                  <a:gd name="connsiteY19" fmla="*/ 1331463 h 3781425"/>
                  <a:gd name="connsiteX20" fmla="*/ 610726 w 1828800"/>
                  <a:gd name="connsiteY20" fmla="*/ 1331463 h 3781425"/>
                  <a:gd name="connsiteX21" fmla="*/ 610726 w 1828800"/>
                  <a:gd name="connsiteY21" fmla="*/ 3264529 h 3781425"/>
                  <a:gd name="connsiteX22" fmla="*/ 627230 w 1828800"/>
                  <a:gd name="connsiteY22" fmla="*/ 3317219 h 3781425"/>
                  <a:gd name="connsiteX23" fmla="*/ 647035 w 1828800"/>
                  <a:gd name="connsiteY23" fmla="*/ 3340271 h 3781425"/>
                  <a:gd name="connsiteX24" fmla="*/ 676742 w 1828800"/>
                  <a:gd name="connsiteY24" fmla="*/ 3363322 h 3781425"/>
                  <a:gd name="connsiteX25" fmla="*/ 699848 w 1828800"/>
                  <a:gd name="connsiteY25" fmla="*/ 3373202 h 3781425"/>
                  <a:gd name="connsiteX26" fmla="*/ 739457 w 1828800"/>
                  <a:gd name="connsiteY26" fmla="*/ 3379788 h 3781425"/>
                  <a:gd name="connsiteX27" fmla="*/ 782368 w 1828800"/>
                  <a:gd name="connsiteY27" fmla="*/ 3379788 h 3781425"/>
                  <a:gd name="connsiteX28" fmla="*/ 821978 w 1828800"/>
                  <a:gd name="connsiteY28" fmla="*/ 3366616 h 3781425"/>
                  <a:gd name="connsiteX29" fmla="*/ 851685 w 1828800"/>
                  <a:gd name="connsiteY29" fmla="*/ 3340271 h 3781425"/>
                  <a:gd name="connsiteX30" fmla="*/ 874791 w 1828800"/>
                  <a:gd name="connsiteY30" fmla="*/ 3313926 h 3781425"/>
                  <a:gd name="connsiteX31" fmla="*/ 887994 w 1828800"/>
                  <a:gd name="connsiteY31" fmla="*/ 3277701 h 3781425"/>
                  <a:gd name="connsiteX32" fmla="*/ 891295 w 1828800"/>
                  <a:gd name="connsiteY32" fmla="*/ 3244770 h 3781425"/>
                  <a:gd name="connsiteX33" fmla="*/ 887994 w 1828800"/>
                  <a:gd name="connsiteY33" fmla="*/ 2118520 h 3781425"/>
                  <a:gd name="connsiteX34" fmla="*/ 940807 w 1828800"/>
                  <a:gd name="connsiteY34" fmla="*/ 2121814 h 3781425"/>
                  <a:gd name="connsiteX35" fmla="*/ 940807 w 1828800"/>
                  <a:gd name="connsiteY35" fmla="*/ 3244770 h 3781425"/>
                  <a:gd name="connsiteX36" fmla="*/ 947409 w 1828800"/>
                  <a:gd name="connsiteY36" fmla="*/ 3290874 h 3781425"/>
                  <a:gd name="connsiteX37" fmla="*/ 960612 w 1828800"/>
                  <a:gd name="connsiteY37" fmla="*/ 3320512 h 3781425"/>
                  <a:gd name="connsiteX38" fmla="*/ 980417 w 1828800"/>
                  <a:gd name="connsiteY38" fmla="*/ 3343564 h 3781425"/>
                  <a:gd name="connsiteX39" fmla="*/ 1010124 w 1828800"/>
                  <a:gd name="connsiteY39" fmla="*/ 3366616 h 3781425"/>
                  <a:gd name="connsiteX40" fmla="*/ 1046433 w 1828800"/>
                  <a:gd name="connsiteY40" fmla="*/ 3379788 h 3781425"/>
                  <a:gd name="connsiteX41" fmla="*/ 1079442 w 1828800"/>
                  <a:gd name="connsiteY41" fmla="*/ 3379788 h 3781425"/>
                  <a:gd name="connsiteX42" fmla="*/ 1119051 w 1828800"/>
                  <a:gd name="connsiteY42" fmla="*/ 3379788 h 3781425"/>
                  <a:gd name="connsiteX43" fmla="*/ 1152060 w 1828800"/>
                  <a:gd name="connsiteY43" fmla="*/ 3366616 h 3781425"/>
                  <a:gd name="connsiteX44" fmla="*/ 1175165 w 1828800"/>
                  <a:gd name="connsiteY44" fmla="*/ 3350150 h 3781425"/>
                  <a:gd name="connsiteX45" fmla="*/ 1194970 w 1828800"/>
                  <a:gd name="connsiteY45" fmla="*/ 3327098 h 3781425"/>
                  <a:gd name="connsiteX46" fmla="*/ 1211474 w 1828800"/>
                  <a:gd name="connsiteY46" fmla="*/ 3297460 h 3781425"/>
                  <a:gd name="connsiteX47" fmla="*/ 1221377 w 1828800"/>
                  <a:gd name="connsiteY47" fmla="*/ 3257942 h 3781425"/>
                  <a:gd name="connsiteX48" fmla="*/ 1221377 w 1828800"/>
                  <a:gd name="connsiteY48" fmla="*/ 1334756 h 3781425"/>
                  <a:gd name="connsiteX49" fmla="*/ 1270889 w 1828800"/>
                  <a:gd name="connsiteY49" fmla="*/ 1334756 h 3781425"/>
                  <a:gd name="connsiteX50" fmla="*/ 1267588 w 1828800"/>
                  <a:gd name="connsiteY50" fmla="*/ 2029606 h 3781425"/>
                  <a:gd name="connsiteX51" fmla="*/ 1280791 w 1828800"/>
                  <a:gd name="connsiteY51" fmla="*/ 2075710 h 3781425"/>
                  <a:gd name="connsiteX52" fmla="*/ 1303897 w 1828800"/>
                  <a:gd name="connsiteY52" fmla="*/ 2105348 h 3781425"/>
                  <a:gd name="connsiteX53" fmla="*/ 1330304 w 1828800"/>
                  <a:gd name="connsiteY53" fmla="*/ 2121814 h 3781425"/>
                  <a:gd name="connsiteX54" fmla="*/ 1360011 w 1828800"/>
                  <a:gd name="connsiteY54" fmla="*/ 2128400 h 3781425"/>
                  <a:gd name="connsiteX55" fmla="*/ 1396320 w 1828800"/>
                  <a:gd name="connsiteY55" fmla="*/ 2128400 h 3781425"/>
                  <a:gd name="connsiteX56" fmla="*/ 1429328 w 1828800"/>
                  <a:gd name="connsiteY56" fmla="*/ 2121814 h 3781425"/>
                  <a:gd name="connsiteX57" fmla="*/ 1449133 w 1828800"/>
                  <a:gd name="connsiteY57" fmla="*/ 2098762 h 3781425"/>
                  <a:gd name="connsiteX58" fmla="*/ 1472239 w 1828800"/>
                  <a:gd name="connsiteY58" fmla="*/ 2072417 h 3781425"/>
                  <a:gd name="connsiteX59" fmla="*/ 1482141 w 1828800"/>
                  <a:gd name="connsiteY59" fmla="*/ 2029606 h 3781425"/>
                  <a:gd name="connsiteX60" fmla="*/ 1482141 w 1828800"/>
                  <a:gd name="connsiteY60" fmla="*/ 1259014 h 3781425"/>
                  <a:gd name="connsiteX61" fmla="*/ 1472239 w 1828800"/>
                  <a:gd name="connsiteY61" fmla="*/ 1186565 h 3781425"/>
                  <a:gd name="connsiteX62" fmla="*/ 1452434 w 1828800"/>
                  <a:gd name="connsiteY62" fmla="*/ 1137168 h 3781425"/>
                  <a:gd name="connsiteX63" fmla="*/ 1416125 w 1828800"/>
                  <a:gd name="connsiteY63" fmla="*/ 1071306 h 3781425"/>
                  <a:gd name="connsiteX64" fmla="*/ 1379816 w 1828800"/>
                  <a:gd name="connsiteY64" fmla="*/ 1031788 h 3781425"/>
                  <a:gd name="connsiteX65" fmla="*/ 1333604 w 1828800"/>
                  <a:gd name="connsiteY65" fmla="*/ 995564 h 3781425"/>
                  <a:gd name="connsiteX66" fmla="*/ 1290694 w 1828800"/>
                  <a:gd name="connsiteY66" fmla="*/ 972512 h 3781425"/>
                  <a:gd name="connsiteX67" fmla="*/ 1231279 w 1828800"/>
                  <a:gd name="connsiteY67" fmla="*/ 952753 h 3781425"/>
                  <a:gd name="connsiteX68" fmla="*/ 914398 w 1828800"/>
                  <a:gd name="connsiteY68" fmla="*/ 401637 h 3781425"/>
                  <a:gd name="connsiteX69" fmla="*/ 675349 w 1828800"/>
                  <a:gd name="connsiteY69" fmla="*/ 640685 h 3781425"/>
                  <a:gd name="connsiteX70" fmla="*/ 914398 w 1828800"/>
                  <a:gd name="connsiteY70" fmla="*/ 879734 h 3781425"/>
                  <a:gd name="connsiteX71" fmla="*/ 1153446 w 1828800"/>
                  <a:gd name="connsiteY71" fmla="*/ 640685 h 3781425"/>
                  <a:gd name="connsiteX72" fmla="*/ 1084679 w 1828800"/>
                  <a:gd name="connsiteY72" fmla="*/ 470404 h 3781425"/>
                  <a:gd name="connsiteX73" fmla="*/ 914398 w 1828800"/>
                  <a:gd name="connsiteY73" fmla="*/ 401637 h 3781425"/>
                  <a:gd name="connsiteX74" fmla="*/ 0 w 1828800"/>
                  <a:gd name="connsiteY74" fmla="*/ 0 h 3781425"/>
                  <a:gd name="connsiteX75" fmla="*/ 1828800 w 1828800"/>
                  <a:gd name="connsiteY75" fmla="*/ 0 h 3781425"/>
                  <a:gd name="connsiteX76" fmla="*/ 1828800 w 1828800"/>
                  <a:gd name="connsiteY76" fmla="*/ 3781425 h 3781425"/>
                  <a:gd name="connsiteX77" fmla="*/ 0 w 1828800"/>
                  <a:gd name="connsiteY77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828800" h="3781425">
                    <a:moveTo>
                      <a:pt x="1188369" y="949460"/>
                    </a:moveTo>
                    <a:lnTo>
                      <a:pt x="637132" y="952753"/>
                    </a:lnTo>
                    <a:lnTo>
                      <a:pt x="564514" y="962633"/>
                    </a:lnTo>
                    <a:lnTo>
                      <a:pt x="501799" y="988978"/>
                    </a:lnTo>
                    <a:lnTo>
                      <a:pt x="462189" y="1018616"/>
                    </a:lnTo>
                    <a:lnTo>
                      <a:pt x="432481" y="1051547"/>
                    </a:lnTo>
                    <a:lnTo>
                      <a:pt x="402774" y="1084478"/>
                    </a:lnTo>
                    <a:lnTo>
                      <a:pt x="373067" y="1140462"/>
                    </a:lnTo>
                    <a:lnTo>
                      <a:pt x="356563" y="1193152"/>
                    </a:lnTo>
                    <a:lnTo>
                      <a:pt x="349961" y="1245842"/>
                    </a:lnTo>
                    <a:lnTo>
                      <a:pt x="346660" y="2026313"/>
                    </a:lnTo>
                    <a:lnTo>
                      <a:pt x="356563" y="2069123"/>
                    </a:lnTo>
                    <a:lnTo>
                      <a:pt x="376368" y="2098762"/>
                    </a:lnTo>
                    <a:lnTo>
                      <a:pt x="406075" y="2121814"/>
                    </a:lnTo>
                    <a:lnTo>
                      <a:pt x="439083" y="2128400"/>
                    </a:lnTo>
                    <a:lnTo>
                      <a:pt x="478693" y="2128400"/>
                    </a:lnTo>
                    <a:lnTo>
                      <a:pt x="521604" y="2111934"/>
                    </a:lnTo>
                    <a:lnTo>
                      <a:pt x="541408" y="2082296"/>
                    </a:lnTo>
                    <a:lnTo>
                      <a:pt x="557913" y="2052658"/>
                    </a:lnTo>
                    <a:lnTo>
                      <a:pt x="557913" y="1331463"/>
                    </a:lnTo>
                    <a:lnTo>
                      <a:pt x="610726" y="1331463"/>
                    </a:lnTo>
                    <a:lnTo>
                      <a:pt x="610726" y="3264529"/>
                    </a:lnTo>
                    <a:lnTo>
                      <a:pt x="627230" y="3317219"/>
                    </a:lnTo>
                    <a:lnTo>
                      <a:pt x="647035" y="3340271"/>
                    </a:lnTo>
                    <a:lnTo>
                      <a:pt x="676742" y="3363322"/>
                    </a:lnTo>
                    <a:lnTo>
                      <a:pt x="699848" y="3373202"/>
                    </a:lnTo>
                    <a:lnTo>
                      <a:pt x="739457" y="3379788"/>
                    </a:lnTo>
                    <a:lnTo>
                      <a:pt x="782368" y="3379788"/>
                    </a:lnTo>
                    <a:lnTo>
                      <a:pt x="821978" y="3366616"/>
                    </a:lnTo>
                    <a:lnTo>
                      <a:pt x="851685" y="3340271"/>
                    </a:lnTo>
                    <a:lnTo>
                      <a:pt x="874791" y="3313926"/>
                    </a:lnTo>
                    <a:lnTo>
                      <a:pt x="887994" y="3277701"/>
                    </a:lnTo>
                    <a:lnTo>
                      <a:pt x="891295" y="3244770"/>
                    </a:lnTo>
                    <a:lnTo>
                      <a:pt x="887994" y="2118520"/>
                    </a:lnTo>
                    <a:lnTo>
                      <a:pt x="940807" y="2121814"/>
                    </a:lnTo>
                    <a:lnTo>
                      <a:pt x="940807" y="3244770"/>
                    </a:lnTo>
                    <a:lnTo>
                      <a:pt x="947409" y="3290874"/>
                    </a:lnTo>
                    <a:lnTo>
                      <a:pt x="960612" y="3320512"/>
                    </a:lnTo>
                    <a:lnTo>
                      <a:pt x="980417" y="3343564"/>
                    </a:lnTo>
                    <a:lnTo>
                      <a:pt x="1010124" y="3366616"/>
                    </a:lnTo>
                    <a:lnTo>
                      <a:pt x="1046433" y="3379788"/>
                    </a:lnTo>
                    <a:lnTo>
                      <a:pt x="1079442" y="3379788"/>
                    </a:lnTo>
                    <a:lnTo>
                      <a:pt x="1119051" y="3379788"/>
                    </a:lnTo>
                    <a:lnTo>
                      <a:pt x="1152060" y="3366616"/>
                    </a:lnTo>
                    <a:lnTo>
                      <a:pt x="1175165" y="3350150"/>
                    </a:lnTo>
                    <a:lnTo>
                      <a:pt x="1194970" y="3327098"/>
                    </a:lnTo>
                    <a:lnTo>
                      <a:pt x="1211474" y="3297460"/>
                    </a:lnTo>
                    <a:lnTo>
                      <a:pt x="1221377" y="3257942"/>
                    </a:lnTo>
                    <a:lnTo>
                      <a:pt x="1221377" y="1334756"/>
                    </a:lnTo>
                    <a:lnTo>
                      <a:pt x="1270889" y="1334756"/>
                    </a:lnTo>
                    <a:lnTo>
                      <a:pt x="1267588" y="2029606"/>
                    </a:lnTo>
                    <a:lnTo>
                      <a:pt x="1280791" y="2075710"/>
                    </a:lnTo>
                    <a:lnTo>
                      <a:pt x="1303897" y="2105348"/>
                    </a:lnTo>
                    <a:lnTo>
                      <a:pt x="1330304" y="2121814"/>
                    </a:lnTo>
                    <a:lnTo>
                      <a:pt x="1360011" y="2128400"/>
                    </a:lnTo>
                    <a:lnTo>
                      <a:pt x="1396320" y="2128400"/>
                    </a:lnTo>
                    <a:lnTo>
                      <a:pt x="1429328" y="2121814"/>
                    </a:lnTo>
                    <a:lnTo>
                      <a:pt x="1449133" y="2098762"/>
                    </a:lnTo>
                    <a:lnTo>
                      <a:pt x="1472239" y="2072417"/>
                    </a:lnTo>
                    <a:lnTo>
                      <a:pt x="1482141" y="2029606"/>
                    </a:lnTo>
                    <a:lnTo>
                      <a:pt x="1482141" y="1259014"/>
                    </a:lnTo>
                    <a:lnTo>
                      <a:pt x="1472239" y="1186565"/>
                    </a:lnTo>
                    <a:lnTo>
                      <a:pt x="1452434" y="1137168"/>
                    </a:lnTo>
                    <a:lnTo>
                      <a:pt x="1416125" y="1071306"/>
                    </a:lnTo>
                    <a:lnTo>
                      <a:pt x="1379816" y="1031788"/>
                    </a:lnTo>
                    <a:lnTo>
                      <a:pt x="1333604" y="995564"/>
                    </a:lnTo>
                    <a:lnTo>
                      <a:pt x="1290694" y="972512"/>
                    </a:lnTo>
                    <a:lnTo>
                      <a:pt x="1231279" y="952753"/>
                    </a:lnTo>
                    <a:close/>
                    <a:moveTo>
                      <a:pt x="914398" y="401637"/>
                    </a:moveTo>
                    <a:cubicBezTo>
                      <a:pt x="783412" y="401637"/>
                      <a:pt x="675349" y="506425"/>
                      <a:pt x="675349" y="640685"/>
                    </a:cubicBezTo>
                    <a:cubicBezTo>
                      <a:pt x="675349" y="771671"/>
                      <a:pt x="783412" y="879734"/>
                      <a:pt x="914398" y="879734"/>
                    </a:cubicBezTo>
                    <a:cubicBezTo>
                      <a:pt x="1048658" y="879734"/>
                      <a:pt x="1153446" y="771671"/>
                      <a:pt x="1153446" y="640685"/>
                    </a:cubicBezTo>
                    <a:cubicBezTo>
                      <a:pt x="1153446" y="575193"/>
                      <a:pt x="1130524" y="516249"/>
                      <a:pt x="1084679" y="470404"/>
                    </a:cubicBezTo>
                    <a:cubicBezTo>
                      <a:pt x="1038834" y="424559"/>
                      <a:pt x="979890" y="401637"/>
                      <a:pt x="914398" y="40163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bIns="61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23"/>
            <p:cNvSpPr txBox="1"/>
            <p:nvPr/>
          </p:nvSpPr>
          <p:spPr>
            <a:xfrm>
              <a:off x="1810218" y="4783753"/>
              <a:ext cx="2687494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4400" b="1" dirty="0" smtClean="0">
                  <a:solidFill>
                    <a:srgbClr val="254275"/>
                  </a:solidFill>
                </a:rPr>
                <a:t>86%</a:t>
              </a:r>
              <a:r>
                <a:rPr lang="fr-FR" sz="4400" b="1" baseline="30000" dirty="0" smtClean="0">
                  <a:solidFill>
                    <a:srgbClr val="254275"/>
                  </a:solidFill>
                </a:rPr>
                <a:t> </a:t>
              </a:r>
              <a:r>
                <a:rPr lang="fr-FR" sz="1600" b="1" dirty="0" smtClean="0">
                  <a:solidFill>
                    <a:srgbClr val="254275"/>
                  </a:solidFill>
                </a:rPr>
                <a:t>des hommes            ont atteint l’orgasme lors de leur dernier rapport sexuel</a:t>
              </a:r>
              <a:endParaRPr lang="fr-FR" sz="1600" b="1" dirty="0">
                <a:solidFill>
                  <a:srgbClr val="2542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6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oweet theme">
    <a:dk1>
      <a:sysClr val="windowText" lastClr="000000"/>
    </a:dk1>
    <a:lt1>
      <a:sysClr val="window" lastClr="FFFFFF"/>
    </a:lt1>
    <a:dk2>
      <a:srgbClr val="1D2631"/>
    </a:dk2>
    <a:lt2>
      <a:srgbClr val="EEECE1"/>
    </a:lt2>
    <a:accent1>
      <a:srgbClr val="3F4855"/>
    </a:accent1>
    <a:accent2>
      <a:srgbClr val="F1A138"/>
    </a:accent2>
    <a:accent3>
      <a:srgbClr val="CBDB23"/>
    </a:accent3>
    <a:accent4>
      <a:srgbClr val="590B4E"/>
    </a:accent4>
    <a:accent5>
      <a:srgbClr val="2CA3FC"/>
    </a:accent5>
    <a:accent6>
      <a:srgbClr val="9EB31C"/>
    </a:accent6>
    <a:hlink>
      <a:srgbClr val="B8CCE4"/>
    </a:hlink>
    <a:folHlink>
      <a:srgbClr val="B8CCE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howeet theme">
    <a:dk1>
      <a:sysClr val="windowText" lastClr="000000"/>
    </a:dk1>
    <a:lt1>
      <a:sysClr val="window" lastClr="FFFFFF"/>
    </a:lt1>
    <a:dk2>
      <a:srgbClr val="1D2631"/>
    </a:dk2>
    <a:lt2>
      <a:srgbClr val="EEECE1"/>
    </a:lt2>
    <a:accent1>
      <a:srgbClr val="3F4855"/>
    </a:accent1>
    <a:accent2>
      <a:srgbClr val="F1A138"/>
    </a:accent2>
    <a:accent3>
      <a:srgbClr val="CBDB23"/>
    </a:accent3>
    <a:accent4>
      <a:srgbClr val="590B4E"/>
    </a:accent4>
    <a:accent5>
      <a:srgbClr val="2CA3FC"/>
    </a:accent5>
    <a:accent6>
      <a:srgbClr val="9EB31C"/>
    </a:accent6>
    <a:hlink>
      <a:srgbClr val="B8CCE4"/>
    </a:hlink>
    <a:folHlink>
      <a:srgbClr val="B8CCE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20966</TotalTime>
  <Words>1911</Words>
  <Application>Microsoft Office PowerPoint</Application>
  <PresentationFormat>Affichage à l'écran (4:3)</PresentationFormat>
  <Paragraphs>324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PMingLiU</vt:lpstr>
      <vt:lpstr>Arial</vt:lpstr>
      <vt:lpstr>Calibri</vt:lpstr>
      <vt:lpstr>Calibri Light</vt:lpstr>
      <vt:lpstr>Century Gothic</vt:lpstr>
      <vt:lpstr>Georgia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Esteban Pratviel</dc:creator>
  <cp:lastModifiedBy>François Kraus</cp:lastModifiedBy>
  <cp:revision>2428</cp:revision>
  <cp:lastPrinted>2019-02-07T19:01:19Z</cp:lastPrinted>
  <dcterms:created xsi:type="dcterms:W3CDTF">2014-03-18T15:34:54Z</dcterms:created>
  <dcterms:modified xsi:type="dcterms:W3CDTF">2019-02-07T19:07:02Z</dcterms:modified>
</cp:coreProperties>
</file>